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7.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4" r:id="rId4"/>
  </p:sldMasterIdLst>
  <p:notesMasterIdLst>
    <p:notesMasterId r:id="rId40"/>
  </p:notesMasterIdLst>
  <p:handoutMasterIdLst>
    <p:handoutMasterId r:id="rId41"/>
  </p:handoutMasterIdLst>
  <p:sldIdLst>
    <p:sldId id="453" r:id="rId5"/>
    <p:sldId id="562" r:id="rId6"/>
    <p:sldId id="566" r:id="rId7"/>
    <p:sldId id="483" r:id="rId8"/>
    <p:sldId id="533" r:id="rId9"/>
    <p:sldId id="557" r:id="rId10"/>
    <p:sldId id="568" r:id="rId11"/>
    <p:sldId id="506" r:id="rId12"/>
    <p:sldId id="553" r:id="rId13"/>
    <p:sldId id="509" r:id="rId14"/>
    <p:sldId id="521" r:id="rId15"/>
    <p:sldId id="512" r:id="rId16"/>
    <p:sldId id="511" r:id="rId17"/>
    <p:sldId id="485" r:id="rId18"/>
    <p:sldId id="504" r:id="rId19"/>
    <p:sldId id="554" r:id="rId20"/>
    <p:sldId id="486" r:id="rId21"/>
    <p:sldId id="489" r:id="rId22"/>
    <p:sldId id="544" r:id="rId23"/>
    <p:sldId id="513" r:id="rId24"/>
    <p:sldId id="545" r:id="rId25"/>
    <p:sldId id="514" r:id="rId26"/>
    <p:sldId id="546" r:id="rId27"/>
    <p:sldId id="515" r:id="rId28"/>
    <p:sldId id="547" r:id="rId29"/>
    <p:sldId id="541" r:id="rId30"/>
    <p:sldId id="523" r:id="rId31"/>
    <p:sldId id="567" r:id="rId32"/>
    <p:sldId id="529" r:id="rId33"/>
    <p:sldId id="528" r:id="rId34"/>
    <p:sldId id="538" r:id="rId35"/>
    <p:sldId id="524" r:id="rId36"/>
    <p:sldId id="530" r:id="rId37"/>
    <p:sldId id="539" r:id="rId38"/>
    <p:sldId id="540"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
          <p15:clr>
            <a:srgbClr val="A4A3A4"/>
          </p15:clr>
        </p15:guide>
        <p15:guide id="2" orient="horz" pos="511">
          <p15:clr>
            <a:srgbClr val="A4A3A4"/>
          </p15:clr>
        </p15:guide>
        <p15:guide id="3" orient="horz" pos="2802">
          <p15:clr>
            <a:srgbClr val="A4A3A4"/>
          </p15:clr>
        </p15:guide>
        <p15:guide id="4" orient="horz" pos="2292">
          <p15:clr>
            <a:srgbClr val="A4A3A4"/>
          </p15:clr>
        </p15:guide>
        <p15:guide id="5" orient="horz" pos="3168">
          <p15:clr>
            <a:srgbClr val="A4A3A4"/>
          </p15:clr>
        </p15:guide>
        <p15:guide id="6" pos="374">
          <p15:clr>
            <a:srgbClr val="A4A3A4"/>
          </p15:clr>
        </p15:guide>
        <p15:guide id="7" pos="5308">
          <p15:clr>
            <a:srgbClr val="A4A3A4"/>
          </p15:clr>
        </p15:guide>
        <p15:guide id="8" pos="768">
          <p15:clr>
            <a:srgbClr val="A4A3A4"/>
          </p15:clr>
        </p15:guide>
        <p15:guide id="9" pos="1213">
          <p15:clr>
            <a:srgbClr val="A4A3A4"/>
          </p15:clr>
        </p15:guide>
        <p15:guide id="10" pos="2891">
          <p15:clr>
            <a:srgbClr val="A4A3A4"/>
          </p15:clr>
        </p15:guide>
        <p15:guide id="11" pos="1841">
          <p15:clr>
            <a:srgbClr val="A4A3A4"/>
          </p15:clr>
        </p15:guide>
        <p15:guide id="12" pos="5005">
          <p15:clr>
            <a:srgbClr val="A4A3A4"/>
          </p15:clr>
        </p15:guide>
        <p15:guide id="13" pos="4477">
          <p15:clr>
            <a:srgbClr val="A4A3A4"/>
          </p15:clr>
        </p15:guide>
        <p15:guide id="14" pos="3408">
          <p15:clr>
            <a:srgbClr val="A4A3A4"/>
          </p15:clr>
        </p15:guide>
        <p15:guide id="15" pos="3840">
          <p15:clr>
            <a:srgbClr val="A4A3A4"/>
          </p15:clr>
        </p15:guide>
        <p15:guide id="16" pos="23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alma01" initials="" lastIdx="142" clrIdx="0"/>
  <p:cmAuthor id="1" name="x" initials="" lastIdx="0" clrIdx="1"/>
  <p:cmAuthor id="2" name="Larissa Dantas" initials="LLD" lastIdx="6" clrIdx="2">
    <p:extLst>
      <p:ext uri="{19B8F6BF-5375-455C-9EA6-DF929625EA0E}">
        <p15:presenceInfo xmlns:p15="http://schemas.microsoft.com/office/powerpoint/2012/main" userId="8a863cdb65bfc5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2B3"/>
    <a:srgbClr val="00589A"/>
    <a:srgbClr val="D022C8"/>
    <a:srgbClr val="FF3300"/>
    <a:srgbClr val="000000"/>
    <a:srgbClr val="FF6600"/>
    <a:srgbClr val="FFD5B9"/>
    <a:srgbClr val="966800"/>
    <a:srgbClr val="B21D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6" autoAdjust="0"/>
    <p:restoredTop sz="94434" autoAdjust="0"/>
  </p:normalViewPr>
  <p:slideViewPr>
    <p:cSldViewPr showGuides="1">
      <p:cViewPr varScale="1">
        <p:scale>
          <a:sx n="95" d="100"/>
          <a:sy n="95" d="100"/>
        </p:scale>
        <p:origin x="954" y="84"/>
      </p:cViewPr>
      <p:guideLst>
        <p:guide orient="horz" pos="223"/>
        <p:guide orient="horz" pos="511"/>
        <p:guide orient="horz" pos="2802"/>
        <p:guide orient="horz" pos="2292"/>
        <p:guide orient="horz" pos="3168"/>
        <p:guide pos="374"/>
        <p:guide pos="5308"/>
        <p:guide pos="768"/>
        <p:guide pos="1213"/>
        <p:guide pos="2891"/>
        <p:guide pos="1841"/>
        <p:guide pos="5005"/>
        <p:guide pos="4477"/>
        <p:guide pos="3408"/>
        <p:guide pos="3840"/>
        <p:guide pos="235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a Dantas" userId="68bc6ea8-c185-4f6f-ae67-83c218a8da36" providerId="ADAL" clId="{850D2247-4834-4340-B564-F39CC5D7DC63}"/>
    <pc:docChg chg="modSld">
      <pc:chgData name="Fernanda Dantas" userId="68bc6ea8-c185-4f6f-ae67-83c218a8da36" providerId="ADAL" clId="{850D2247-4834-4340-B564-F39CC5D7DC63}" dt="2021-10-13T15:25:55.644" v="2" actId="1076"/>
      <pc:docMkLst>
        <pc:docMk/>
      </pc:docMkLst>
      <pc:sldChg chg="modSp mod">
        <pc:chgData name="Fernanda Dantas" userId="68bc6ea8-c185-4f6f-ae67-83c218a8da36" providerId="ADAL" clId="{850D2247-4834-4340-B564-F39CC5D7DC63}" dt="2021-10-13T15:25:55.644" v="2" actId="1076"/>
        <pc:sldMkLst>
          <pc:docMk/>
          <pc:sldMk cId="3779961120" sldId="533"/>
        </pc:sldMkLst>
        <pc:spChg chg="mod">
          <ac:chgData name="Fernanda Dantas" userId="68bc6ea8-c185-4f6f-ae67-83c218a8da36" providerId="ADAL" clId="{850D2247-4834-4340-B564-F39CC5D7DC63}" dt="2021-10-13T15:25:55.644" v="2" actId="1076"/>
          <ac:spMkLst>
            <pc:docMk/>
            <pc:sldMk cId="3779961120" sldId="533"/>
            <ac:spMk id="2" creationId="{00000000-0000-0000-0000-000000000000}"/>
          </ac:spMkLst>
        </pc:spChg>
      </pc:sldChg>
      <pc:sldChg chg="modSp mod">
        <pc:chgData name="Fernanda Dantas" userId="68bc6ea8-c185-4f6f-ae67-83c218a8da36" providerId="ADAL" clId="{850D2247-4834-4340-B564-F39CC5D7DC63}" dt="2021-10-13T15:14:33.279" v="1" actId="1076"/>
        <pc:sldMkLst>
          <pc:docMk/>
          <pc:sldMk cId="1940325518" sldId="566"/>
        </pc:sldMkLst>
        <pc:spChg chg="mod">
          <ac:chgData name="Fernanda Dantas" userId="68bc6ea8-c185-4f6f-ae67-83c218a8da36" providerId="ADAL" clId="{850D2247-4834-4340-B564-F39CC5D7DC63}" dt="2021-10-13T15:13:59.628" v="0" actId="1076"/>
          <ac:spMkLst>
            <pc:docMk/>
            <pc:sldMk cId="1940325518" sldId="566"/>
            <ac:spMk id="7" creationId="{00000000-0000-0000-0000-000000000000}"/>
          </ac:spMkLst>
        </pc:spChg>
        <pc:grpChg chg="mod">
          <ac:chgData name="Fernanda Dantas" userId="68bc6ea8-c185-4f6f-ae67-83c218a8da36" providerId="ADAL" clId="{850D2247-4834-4340-B564-F39CC5D7DC63}" dt="2021-10-13T15:14:33.279" v="1" actId="1076"/>
          <ac:grpSpMkLst>
            <pc:docMk/>
            <pc:sldMk cId="1940325518" sldId="566"/>
            <ac:grpSpMk id="12" creationId="{00000000-0000-0000-0000-000000000000}"/>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1" Type="http://schemas.openxmlformats.org/officeDocument/2006/relationships/oleObject" Target="file:///C:\Mariana\Produ&#231;&#227;o%20e%20vendas\2021\impresso\base%20trabalhad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Mariana\Produ&#231;&#227;o%20e%20vendas\2021\impresso\base%20trabalhad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Mariana\Produ&#231;&#227;o%20e%20vendas\2021\impresso\base%20trabalhad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Mariana\Produ&#231;&#227;o%20e%20vendas\2021\impresso\base%20trabalhad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Mariana\Produ&#231;&#227;o%20e%20vendas\2021\impresso\base%20trabalhada.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9.xml"/><Relationship Id="rId1" Type="http://schemas.microsoft.com/office/2011/relationships/chartStyle" Target="style9.xml"/></Relationships>
</file>

<file path=ppt/charts/_rels/chart22.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10.xml"/><Relationship Id="rId1" Type="http://schemas.microsoft.com/office/2011/relationships/chartStyle" Target="style10.xml"/></Relationships>
</file>

<file path=ppt/charts/_rels/chart23.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11.xml"/><Relationship Id="rId1" Type="http://schemas.microsoft.com/office/2011/relationships/chartStyle" Target="style11.xml"/></Relationships>
</file>

<file path=ppt/charts/_rels/chart24.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1" Type="http://schemas.openxmlformats.org/officeDocument/2006/relationships/oleObject" Target="file:///C:\Mariana\Produ&#231;&#227;o%20e%20vendas\2021\impresso\base%20trabalhada.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oleObject" Target="file:///C:\Mariana\Produ&#231;&#227;o%20e%20vendas\2021\impresso\Pre&#231;o%20Nominal%20x%20Pre&#231;o%20Real_21.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oleObject" Target="file:///C:\Mariana\Produ&#231;&#227;o%20e%20vendas\2021\impresso\historico%20prec&#807;o%202020.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Mariana\Produ&#231;&#227;o%20e%20vendas\2021\impresso\base%20trabalhad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07272026563753E-2"/>
          <c:y val="2.1456453957744301E-2"/>
          <c:w val="0.85638791930333413"/>
          <c:h val="0.90861831418161787"/>
        </c:manualLayout>
      </c:layout>
      <c:barChart>
        <c:barDir val="col"/>
        <c:grouping val="stacked"/>
        <c:varyColors val="0"/>
        <c:ser>
          <c:idx val="0"/>
          <c:order val="0"/>
          <c:spPr>
            <a:solidFill>
              <a:schemeClr val="accent4"/>
            </a:solidFill>
            <a:ln>
              <a:noFill/>
            </a:ln>
            <a:effectLst/>
          </c:spPr>
          <c:invertIfNegative val="0"/>
          <c:val>
            <c:numRef>
              <c:f>'Produção Quadros Inferidos'!$J$4</c:f>
              <c:numCache>
                <c:formatCode>0.00</c:formatCode>
                <c:ptCount val="1"/>
                <c:pt idx="0">
                  <c:v>0.31924299602280531</c:v>
                </c:pt>
              </c:numCache>
            </c:numRef>
          </c:val>
          <c:extLst>
            <c:ext xmlns:c16="http://schemas.microsoft.com/office/drawing/2014/chart" uri="{C3380CC4-5D6E-409C-BE32-E72D297353CC}">
              <c16:uniqueId val="{00000000-2BA8-4FF1-8E68-681207D1DA03}"/>
            </c:ext>
          </c:extLst>
        </c:ser>
        <c:ser>
          <c:idx val="1"/>
          <c:order val="1"/>
          <c:spPr>
            <a:solidFill>
              <a:schemeClr val="accent2"/>
            </a:solidFill>
            <a:ln>
              <a:noFill/>
            </a:ln>
            <a:effectLst/>
          </c:spPr>
          <c:invertIfNegative val="0"/>
          <c:val>
            <c:numRef>
              <c:f>'Produção Quadros Inferidos'!$J$5</c:f>
              <c:numCache>
                <c:formatCode>0.00</c:formatCode>
                <c:ptCount val="1"/>
                <c:pt idx="0">
                  <c:v>0.75801046737769706</c:v>
                </c:pt>
              </c:numCache>
            </c:numRef>
          </c:val>
          <c:extLst>
            <c:ext xmlns:c16="http://schemas.microsoft.com/office/drawing/2014/chart" uri="{C3380CC4-5D6E-409C-BE32-E72D297353CC}">
              <c16:uniqueId val="{00000001-2BA8-4FF1-8E68-681207D1DA03}"/>
            </c:ext>
          </c:extLst>
        </c:ser>
        <c:dLbls>
          <c:showLegendKey val="0"/>
          <c:showVal val="0"/>
          <c:showCatName val="0"/>
          <c:showSerName val="0"/>
          <c:showPercent val="0"/>
          <c:showBubbleSize val="0"/>
        </c:dLbls>
        <c:gapWidth val="150"/>
        <c:overlap val="100"/>
        <c:axId val="468626032"/>
        <c:axId val="468628384"/>
      </c:barChart>
      <c:catAx>
        <c:axId val="468626032"/>
        <c:scaling>
          <c:orientation val="minMax"/>
        </c:scaling>
        <c:delete val="1"/>
        <c:axPos val="b"/>
        <c:majorTickMark val="none"/>
        <c:minorTickMark val="none"/>
        <c:tickLblPos val="nextTo"/>
        <c:crossAx val="468628384"/>
        <c:crosses val="autoZero"/>
        <c:auto val="1"/>
        <c:lblAlgn val="ctr"/>
        <c:lblOffset val="100"/>
        <c:noMultiLvlLbl val="0"/>
      </c:catAx>
      <c:valAx>
        <c:axId val="468628384"/>
        <c:scaling>
          <c:orientation val="minMax"/>
        </c:scaling>
        <c:delete val="1"/>
        <c:axPos val="l"/>
        <c:numFmt formatCode="0.00" sourceLinked="1"/>
        <c:majorTickMark val="none"/>
        <c:minorTickMark val="none"/>
        <c:tickLblPos val="nextTo"/>
        <c:crossAx val="4686260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3696412948381"/>
          <c:y val="5.310676703479892E-2"/>
          <c:w val="0.72805391513560791"/>
          <c:h val="0.81081399336667359"/>
        </c:manualLayout>
      </c:layout>
      <c:barChart>
        <c:barDir val="col"/>
        <c:grouping val="clustered"/>
        <c:varyColors val="0"/>
        <c:ser>
          <c:idx val="0"/>
          <c:order val="0"/>
          <c:tx>
            <c:strRef>
              <c:f>vendas!$J$29</c:f>
              <c:strCache>
                <c:ptCount val="1"/>
                <c:pt idx="0">
                  <c:v>2019</c:v>
                </c:pt>
              </c:strCache>
            </c:strRef>
          </c:tx>
          <c:spPr>
            <a:solidFill>
              <a:schemeClr val="accent4">
                <a:lumMod val="40000"/>
                <a:lumOff val="60000"/>
              </a:schemeClr>
            </a:solidFill>
            <a:ln>
              <a:noFill/>
            </a:ln>
            <a:effectLst/>
          </c:spPr>
          <c:invertIfNegative val="0"/>
          <c:dLbls>
            <c:dLbl>
              <c:idx val="0"/>
              <c:tx>
                <c:rich>
                  <a:bodyPr/>
                  <a:lstStyle/>
                  <a:p>
                    <a:r>
                      <a:rPr lang="en-US"/>
                      <a:t>166,022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A36-4172-A0EF-8B43E159C378}"/>
                </c:ext>
              </c:extLst>
            </c:dLbl>
            <c:dLbl>
              <c:idx val="1"/>
              <c:tx>
                <c:rich>
                  <a:bodyPr/>
                  <a:lstStyle/>
                  <a:p>
                    <a:r>
                      <a:rPr lang="en-US"/>
                      <a:t>52,942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A36-4172-A0EF-8B43E159C378}"/>
                </c:ext>
              </c:extLst>
            </c:dLbl>
            <c:dLbl>
              <c:idx val="2"/>
              <c:tx>
                <c:rich>
                  <a:bodyPr/>
                  <a:lstStyle/>
                  <a:p>
                    <a:r>
                      <a:rPr lang="en-US"/>
                      <a:t>218,963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A36-4172-A0EF-8B43E159C378}"/>
                </c:ext>
              </c:extLst>
            </c:dLbl>
            <c:dLbl>
              <c:idx val="3"/>
              <c:tx>
                <c:rich>
                  <a:bodyPr/>
                  <a:lstStyle/>
                  <a:p>
                    <a:r>
                      <a:rPr lang="en-US"/>
                      <a:t>5,716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A36-4172-A0EF-8B43E159C378}"/>
                </c:ext>
              </c:extLst>
            </c:dLbl>
            <c:dLbl>
              <c:idx val="4"/>
              <c:tx>
                <c:rich>
                  <a:bodyPr/>
                  <a:lstStyle/>
                  <a:p>
                    <a:r>
                      <a:rPr lang="en-US"/>
                      <a:t>224,679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A36-4172-A0EF-8B43E159C378}"/>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vendas!$I$30:$I$34</c:f>
              <c:strCache>
                <c:ptCount val="5"/>
                <c:pt idx="0">
                  <c:v>PNLD</c:v>
                </c:pt>
                <c:pt idx="1">
                  <c:v>Literary PNLD</c:v>
                </c:pt>
                <c:pt idx="2">
                  <c:v>Total FNDE</c:v>
                </c:pt>
                <c:pt idx="3">
                  <c:v>Other Government Agencies</c:v>
                </c:pt>
                <c:pt idx="4">
                  <c:v>Total Government</c:v>
                </c:pt>
              </c:strCache>
            </c:strRef>
          </c:cat>
          <c:val>
            <c:numRef>
              <c:f>vendas!$J$30:$J$34</c:f>
              <c:numCache>
                <c:formatCode>#,##0</c:formatCode>
                <c:ptCount val="5"/>
                <c:pt idx="0">
                  <c:v>166021.75040679032</c:v>
                </c:pt>
                <c:pt idx="1">
                  <c:v>52941.642</c:v>
                </c:pt>
                <c:pt idx="2">
                  <c:v>218963.39240679031</c:v>
                </c:pt>
                <c:pt idx="3">
                  <c:v>5715.7730000000001</c:v>
                </c:pt>
                <c:pt idx="4">
                  <c:v>224679.16540679033</c:v>
                </c:pt>
              </c:numCache>
            </c:numRef>
          </c:val>
          <c:extLst>
            <c:ext xmlns:c16="http://schemas.microsoft.com/office/drawing/2014/chart" uri="{C3380CC4-5D6E-409C-BE32-E72D297353CC}">
              <c16:uniqueId val="{00000000-AA36-4172-A0EF-8B43E159C378}"/>
            </c:ext>
          </c:extLst>
        </c:ser>
        <c:ser>
          <c:idx val="1"/>
          <c:order val="1"/>
          <c:tx>
            <c:strRef>
              <c:f>vendas!$K$29</c:f>
              <c:strCache>
                <c:ptCount val="1"/>
                <c:pt idx="0">
                  <c:v>2020</c:v>
                </c:pt>
              </c:strCache>
            </c:strRef>
          </c:tx>
          <c:spPr>
            <a:solidFill>
              <a:schemeClr val="accent4"/>
            </a:solidFill>
            <a:ln>
              <a:noFill/>
            </a:ln>
            <a:effectLst/>
          </c:spPr>
          <c:invertIfNegative val="0"/>
          <c:dLbls>
            <c:dLbl>
              <c:idx val="0"/>
              <c:tx>
                <c:rich>
                  <a:bodyPr/>
                  <a:lstStyle/>
                  <a:p>
                    <a:r>
                      <a:rPr lang="en-US"/>
                      <a:t>149,620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A36-4172-A0EF-8B43E159C378}"/>
                </c:ext>
              </c:extLst>
            </c:dLbl>
            <c:dLbl>
              <c:idx val="1"/>
              <c:tx>
                <c:rich>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dirty="0"/>
                      <a:t>7,911</a:t>
                    </a:r>
                  </a:p>
                </c:rich>
              </c:tx>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36-4172-A0EF-8B43E159C378}"/>
                </c:ext>
              </c:extLst>
            </c:dLbl>
            <c:dLbl>
              <c:idx val="2"/>
              <c:tx>
                <c:rich>
                  <a:bodyPr/>
                  <a:lstStyle/>
                  <a:p>
                    <a:r>
                      <a:rPr lang="en-US"/>
                      <a:t>157,532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A36-4172-A0EF-8B43E159C378}"/>
                </c:ext>
              </c:extLst>
            </c:dLbl>
            <c:dLbl>
              <c:idx val="3"/>
              <c:tx>
                <c:rich>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dirty="0"/>
                      <a:t>3,348</a:t>
                    </a:r>
                  </a:p>
                </c:rich>
              </c:tx>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A36-4172-A0EF-8B43E159C378}"/>
                </c:ext>
              </c:extLst>
            </c:dLbl>
            <c:dLbl>
              <c:idx val="4"/>
              <c:tx>
                <c:rich>
                  <a:bodyPr/>
                  <a:lstStyle/>
                  <a:p>
                    <a:r>
                      <a:rPr lang="en-US"/>
                      <a:t>160,879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A36-4172-A0EF-8B43E159C378}"/>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vendas!$I$30:$I$34</c:f>
              <c:strCache>
                <c:ptCount val="5"/>
                <c:pt idx="0">
                  <c:v>PNLD</c:v>
                </c:pt>
                <c:pt idx="1">
                  <c:v>Literary PNLD</c:v>
                </c:pt>
                <c:pt idx="2">
                  <c:v>Total FNDE</c:v>
                </c:pt>
                <c:pt idx="3">
                  <c:v>Other Government Agencies</c:v>
                </c:pt>
                <c:pt idx="4">
                  <c:v>Total Government</c:v>
                </c:pt>
              </c:strCache>
            </c:strRef>
          </c:cat>
          <c:val>
            <c:numRef>
              <c:f>vendas!$K$30:$K$34</c:f>
              <c:numCache>
                <c:formatCode>#,##0</c:formatCode>
                <c:ptCount val="5"/>
                <c:pt idx="0">
                  <c:v>149620.07699999999</c:v>
                </c:pt>
                <c:pt idx="1">
                  <c:v>7911.4435921851846</c:v>
                </c:pt>
                <c:pt idx="2">
                  <c:v>157531.5205921852</c:v>
                </c:pt>
                <c:pt idx="3">
                  <c:v>3347.7249999999999</c:v>
                </c:pt>
                <c:pt idx="4">
                  <c:v>160879.24559218521</c:v>
                </c:pt>
              </c:numCache>
            </c:numRef>
          </c:val>
          <c:extLst>
            <c:ext xmlns:c16="http://schemas.microsoft.com/office/drawing/2014/chart" uri="{C3380CC4-5D6E-409C-BE32-E72D297353CC}">
              <c16:uniqueId val="{00000003-AA36-4172-A0EF-8B43E159C378}"/>
            </c:ext>
          </c:extLst>
        </c:ser>
        <c:dLbls>
          <c:showLegendKey val="0"/>
          <c:showVal val="0"/>
          <c:showCatName val="0"/>
          <c:showSerName val="0"/>
          <c:showPercent val="0"/>
          <c:showBubbleSize val="0"/>
        </c:dLbls>
        <c:gapWidth val="150"/>
        <c:axId val="468622112"/>
        <c:axId val="468617408"/>
      </c:barChart>
      <c:barChart>
        <c:barDir val="col"/>
        <c:grouping val="clustered"/>
        <c:varyColors val="0"/>
        <c:ser>
          <c:idx val="2"/>
          <c:order val="2"/>
          <c:tx>
            <c:strRef>
              <c:f>vendas!$L$29</c:f>
              <c:strCache>
                <c:ptCount val="1"/>
                <c:pt idx="0">
                  <c:v>%</c:v>
                </c:pt>
              </c:strCache>
            </c:strRef>
          </c:tx>
          <c:spPr>
            <a:solidFill>
              <a:schemeClr val="accent3"/>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5-AA36-4172-A0EF-8B43E159C378}"/>
              </c:ext>
            </c:extLst>
          </c:dPt>
          <c:dPt>
            <c:idx val="1"/>
            <c:invertIfNegative val="0"/>
            <c:bubble3D val="0"/>
            <c:spPr>
              <a:noFill/>
              <a:ln>
                <a:noFill/>
              </a:ln>
              <a:effectLst/>
            </c:spPr>
            <c:extLst>
              <c:ext xmlns:c16="http://schemas.microsoft.com/office/drawing/2014/chart" uri="{C3380CC4-5D6E-409C-BE32-E72D297353CC}">
                <c16:uniqueId val="{00000007-AA36-4172-A0EF-8B43E159C378}"/>
              </c:ext>
            </c:extLst>
          </c:dPt>
          <c:dPt>
            <c:idx val="2"/>
            <c:invertIfNegative val="0"/>
            <c:bubble3D val="0"/>
            <c:spPr>
              <a:noFill/>
              <a:ln>
                <a:noFill/>
              </a:ln>
              <a:effectLst/>
            </c:spPr>
            <c:extLst>
              <c:ext xmlns:c16="http://schemas.microsoft.com/office/drawing/2014/chart" uri="{C3380CC4-5D6E-409C-BE32-E72D297353CC}">
                <c16:uniqueId val="{00000009-AA36-4172-A0EF-8B43E159C378}"/>
              </c:ext>
            </c:extLst>
          </c:dPt>
          <c:dPt>
            <c:idx val="3"/>
            <c:invertIfNegative val="0"/>
            <c:bubble3D val="0"/>
            <c:spPr>
              <a:noFill/>
              <a:ln>
                <a:noFill/>
              </a:ln>
              <a:effectLst/>
            </c:spPr>
            <c:extLst>
              <c:ext xmlns:c16="http://schemas.microsoft.com/office/drawing/2014/chart" uri="{C3380CC4-5D6E-409C-BE32-E72D297353CC}">
                <c16:uniqueId val="{0000000B-AA36-4172-A0EF-8B43E159C378}"/>
              </c:ext>
            </c:extLst>
          </c:dPt>
          <c:dPt>
            <c:idx val="4"/>
            <c:invertIfNegative val="0"/>
            <c:bubble3D val="0"/>
            <c:spPr>
              <a:noFill/>
              <a:ln>
                <a:noFill/>
              </a:ln>
              <a:effectLst/>
            </c:spPr>
            <c:extLst>
              <c:ext xmlns:c16="http://schemas.microsoft.com/office/drawing/2014/chart" uri="{C3380CC4-5D6E-409C-BE32-E72D297353CC}">
                <c16:uniqueId val="{0000000D-AA36-4172-A0EF-8B43E159C378}"/>
              </c:ext>
            </c:extLst>
          </c:dPt>
          <c:dLbls>
            <c:dLbl>
              <c:idx val="0"/>
              <c:layout>
                <c:manualLayout>
                  <c:x val="-2.1218890680033321E-17"/>
                  <c:y val="-5.845406264365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36-4172-A0EF-8B43E159C378}"/>
                </c:ext>
              </c:extLst>
            </c:dLbl>
            <c:dLbl>
              <c:idx val="1"/>
              <c:layout>
                <c:manualLayout>
                  <c:x val="1.2037037037036995E-2"/>
                  <c:y val="0.267099683162871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36-4172-A0EF-8B43E159C378}"/>
                </c:ext>
              </c:extLst>
            </c:dLbl>
            <c:dLbl>
              <c:idx val="2"/>
              <c:layout>
                <c:manualLayout>
                  <c:x val="3.0092592592592591E-2"/>
                  <c:y val="0.130137384307270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36-4172-A0EF-8B43E159C378}"/>
                </c:ext>
              </c:extLst>
            </c:dLbl>
            <c:dLbl>
              <c:idx val="3"/>
              <c:layout>
                <c:manualLayout>
                  <c:x val="0"/>
                  <c:y val="-0.208242598168017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36-4172-A0EF-8B43E159C378}"/>
                </c:ext>
              </c:extLst>
            </c:dLbl>
            <c:dLbl>
              <c:idx val="4"/>
              <c:layout>
                <c:manualLayout>
                  <c:x val="2.8703703703703703E-2"/>
                  <c:y val="0.157941323857945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36-4172-A0EF-8B43E159C378}"/>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ln>
                      <a:noFill/>
                    </a:ln>
                    <a:solidFill>
                      <a:schemeClr val="bg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vendas!$I$30:$I$34</c:f>
              <c:strCache>
                <c:ptCount val="5"/>
                <c:pt idx="0">
                  <c:v>PNLD</c:v>
                </c:pt>
                <c:pt idx="1">
                  <c:v>Literary PNLD</c:v>
                </c:pt>
                <c:pt idx="2">
                  <c:v>Total FNDE</c:v>
                </c:pt>
                <c:pt idx="3">
                  <c:v>Other Government Agencies</c:v>
                </c:pt>
                <c:pt idx="4">
                  <c:v>Total Government</c:v>
                </c:pt>
              </c:strCache>
            </c:strRef>
          </c:cat>
          <c:val>
            <c:numRef>
              <c:f>vendas!$L$30:$L$34</c:f>
              <c:numCache>
                <c:formatCode>0.0%</c:formatCode>
                <c:ptCount val="5"/>
                <c:pt idx="0">
                  <c:v>-9.8792317070519831E-2</c:v>
                </c:pt>
                <c:pt idx="1">
                  <c:v>-0.85056293508642622</c:v>
                </c:pt>
                <c:pt idx="2">
                  <c:v>-0.28055772766105558</c:v>
                </c:pt>
                <c:pt idx="3">
                  <c:v>-0.41430056791968473</c:v>
                </c:pt>
                <c:pt idx="4">
                  <c:v>-0.28396010684432127</c:v>
                </c:pt>
              </c:numCache>
            </c:numRef>
          </c:val>
          <c:extLst>
            <c:ext xmlns:c16="http://schemas.microsoft.com/office/drawing/2014/chart" uri="{C3380CC4-5D6E-409C-BE32-E72D297353CC}">
              <c16:uniqueId val="{0000000E-AA36-4172-A0EF-8B43E159C378}"/>
            </c:ext>
          </c:extLst>
        </c:ser>
        <c:dLbls>
          <c:showLegendKey val="0"/>
          <c:showVal val="0"/>
          <c:showCatName val="0"/>
          <c:showSerName val="0"/>
          <c:showPercent val="0"/>
          <c:showBubbleSize val="0"/>
        </c:dLbls>
        <c:gapWidth val="150"/>
        <c:axId val="468636616"/>
        <c:axId val="468622896"/>
      </c:barChart>
      <c:catAx>
        <c:axId val="468622112"/>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468617408"/>
        <c:crosses val="autoZero"/>
        <c:auto val="1"/>
        <c:lblAlgn val="ctr"/>
        <c:lblOffset val="100"/>
        <c:noMultiLvlLbl val="0"/>
      </c:catAx>
      <c:valAx>
        <c:axId val="468617408"/>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468622112"/>
        <c:crosses val="autoZero"/>
        <c:crossBetween val="between"/>
      </c:valAx>
      <c:valAx>
        <c:axId val="46862289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468636616"/>
        <c:crosses val="max"/>
        <c:crossBetween val="between"/>
      </c:valAx>
      <c:catAx>
        <c:axId val="468636616"/>
        <c:scaling>
          <c:orientation val="minMax"/>
        </c:scaling>
        <c:delete val="1"/>
        <c:axPos val="b"/>
        <c:numFmt formatCode="General" sourceLinked="1"/>
        <c:majorTickMark val="out"/>
        <c:minorTickMark val="none"/>
        <c:tickLblPos val="nextTo"/>
        <c:crossAx val="4686228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13547276046028E-2"/>
          <c:y val="4.3354625299732906E-2"/>
          <c:w val="0.91855742284671249"/>
          <c:h val="0.92482107052332885"/>
        </c:manualLayout>
      </c:layout>
      <c:barChart>
        <c:barDir val="bar"/>
        <c:grouping val="clustered"/>
        <c:varyColors val="0"/>
        <c:ser>
          <c:idx val="0"/>
          <c:order val="0"/>
          <c:tx>
            <c:strRef>
              <c:f>'Canais inferidos'!$P$22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inferidos'!$O$23:$O$30</c:f>
              <c:strCache>
                <c:ptCount val="8"/>
                <c:pt idx="0">
                  <c:v> Bookstores</c:v>
                </c:pt>
                <c:pt idx="1">
                  <c:v> Exclusively virtual bookstores</c:v>
                </c:pt>
                <c:pt idx="2">
                  <c:v> Distributors</c:v>
                </c:pt>
                <c:pt idx="3">
                  <c:v> Schools and Colleges</c:v>
                </c:pt>
                <c:pt idx="4">
                  <c:v> Internet – Marketplace</c:v>
                </c:pt>
                <c:pt idx="5">
                  <c:v> Churches and Temples</c:v>
                </c:pt>
                <c:pt idx="6">
                  <c:v> Door-to-door and catalog</c:v>
                </c:pt>
                <c:pt idx="7">
                  <c:v>Others</c:v>
                </c:pt>
              </c:strCache>
            </c:strRef>
          </c:cat>
          <c:val>
            <c:numRef>
              <c:f>'Canais inferidos'!$P$23:$P$30</c:f>
              <c:numCache>
                <c:formatCode>0.0%</c:formatCode>
                <c:ptCount val="8"/>
                <c:pt idx="0">
                  <c:v>0.41603987473346976</c:v>
                </c:pt>
                <c:pt idx="1">
                  <c:v>0.12655807156057819</c:v>
                </c:pt>
                <c:pt idx="2">
                  <c:v>0.22891184210693374</c:v>
                </c:pt>
                <c:pt idx="3">
                  <c:v>5.8912489044273639E-2</c:v>
                </c:pt>
                <c:pt idx="4">
                  <c:v>5.2048187350016886E-2</c:v>
                </c:pt>
                <c:pt idx="5">
                  <c:v>2.232094025787108E-2</c:v>
                </c:pt>
                <c:pt idx="6">
                  <c:v>4.26269618324156E-2</c:v>
                </c:pt>
                <c:pt idx="7">
                  <c:v>5.2581633114441167E-2</c:v>
                </c:pt>
              </c:numCache>
            </c:numRef>
          </c:val>
          <c:extLst>
            <c:ext xmlns:c16="http://schemas.microsoft.com/office/drawing/2014/chart" uri="{C3380CC4-5D6E-409C-BE32-E72D297353CC}">
              <c16:uniqueId val="{00000000-893B-4417-AC0F-541166A8A8DB}"/>
            </c:ext>
          </c:extLst>
        </c:ser>
        <c:ser>
          <c:idx val="1"/>
          <c:order val="1"/>
          <c:tx>
            <c:strRef>
              <c:f>'Canais inferidos'!$Q$22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inferidos'!$O$23:$O$30</c:f>
              <c:strCache>
                <c:ptCount val="8"/>
                <c:pt idx="0">
                  <c:v> Bookstores</c:v>
                </c:pt>
                <c:pt idx="1">
                  <c:v> Exclusively virtual bookstores</c:v>
                </c:pt>
                <c:pt idx="2">
                  <c:v> Distributors</c:v>
                </c:pt>
                <c:pt idx="3">
                  <c:v> Schools and Colleges</c:v>
                </c:pt>
                <c:pt idx="4">
                  <c:v> Internet – Marketplace</c:v>
                </c:pt>
                <c:pt idx="5">
                  <c:v> Churches and Temples</c:v>
                </c:pt>
                <c:pt idx="6">
                  <c:v> Door-to-door and catalog</c:v>
                </c:pt>
                <c:pt idx="7">
                  <c:v>Others</c:v>
                </c:pt>
              </c:strCache>
            </c:strRef>
          </c:cat>
          <c:val>
            <c:numRef>
              <c:f>'Canais inferidos'!$Q$23:$Q$30</c:f>
              <c:numCache>
                <c:formatCode>0.0%</c:formatCode>
                <c:ptCount val="8"/>
                <c:pt idx="0">
                  <c:v>0.30330167769768712</c:v>
                </c:pt>
                <c:pt idx="1">
                  <c:v>0.24774521618486842</c:v>
                </c:pt>
                <c:pt idx="2">
                  <c:v>0.19013122888567721</c:v>
                </c:pt>
                <c:pt idx="3">
                  <c:v>9.0510358446006564E-2</c:v>
                </c:pt>
                <c:pt idx="4">
                  <c:v>8.0709470446965068E-2</c:v>
                </c:pt>
                <c:pt idx="5">
                  <c:v>2.1750305175265015E-2</c:v>
                </c:pt>
                <c:pt idx="6">
                  <c:v>2.0223221079767654E-2</c:v>
                </c:pt>
                <c:pt idx="7">
                  <c:v>4.562852208376289E-2</c:v>
                </c:pt>
              </c:numCache>
            </c:numRef>
          </c:val>
          <c:extLst>
            <c:ext xmlns:c16="http://schemas.microsoft.com/office/drawing/2014/chart" uri="{C3380CC4-5D6E-409C-BE32-E72D297353CC}">
              <c16:uniqueId val="{00000001-893B-4417-AC0F-541166A8A8DB}"/>
            </c:ext>
          </c:extLst>
        </c:ser>
        <c:dLbls>
          <c:dLblPos val="outEnd"/>
          <c:showLegendKey val="0"/>
          <c:showVal val="1"/>
          <c:showCatName val="0"/>
          <c:showSerName val="0"/>
          <c:showPercent val="0"/>
          <c:showBubbleSize val="0"/>
        </c:dLbls>
        <c:gapWidth val="90"/>
        <c:axId val="468635048"/>
        <c:axId val="468634656"/>
      </c:barChart>
      <c:catAx>
        <c:axId val="468635048"/>
        <c:scaling>
          <c:orientation val="maxMin"/>
        </c:scaling>
        <c:delete val="1"/>
        <c:axPos val="l"/>
        <c:numFmt formatCode="General" sourceLinked="1"/>
        <c:majorTickMark val="none"/>
        <c:minorTickMark val="none"/>
        <c:tickLblPos val="nextTo"/>
        <c:crossAx val="468634656"/>
        <c:crosses val="autoZero"/>
        <c:auto val="1"/>
        <c:lblAlgn val="ctr"/>
        <c:lblOffset val="100"/>
        <c:noMultiLvlLbl val="0"/>
      </c:catAx>
      <c:valAx>
        <c:axId val="468634656"/>
        <c:scaling>
          <c:orientation val="minMax"/>
        </c:scaling>
        <c:delete val="1"/>
        <c:axPos val="t"/>
        <c:numFmt formatCode="0.0%" sourceLinked="1"/>
        <c:majorTickMark val="none"/>
        <c:minorTickMark val="none"/>
        <c:tickLblPos val="nextTo"/>
        <c:crossAx val="468635048"/>
        <c:crosses val="autoZero"/>
        <c:crossBetween val="between"/>
      </c:valAx>
      <c:spPr>
        <a:noFill/>
        <a:ln>
          <a:noFill/>
        </a:ln>
        <a:effectLst/>
      </c:spPr>
    </c:plotArea>
    <c:legend>
      <c:legendPos val="b"/>
      <c:layout>
        <c:manualLayout>
          <c:xMode val="edge"/>
          <c:yMode val="edge"/>
          <c:x val="0.68184547597269074"/>
          <c:y val="0.84954146002922237"/>
          <c:w val="0.25823389118875267"/>
          <c:h val="5.587355126222274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BR"/>
        </a:p>
      </c:txPr>
    </c:legend>
    <c:plotVisOnly val="1"/>
    <c:dispBlanksAs val="gap"/>
    <c:showDLblsOverMax val="0"/>
  </c:chart>
  <c:spPr>
    <a:solidFill>
      <a:srgbClr val="00CC00"/>
    </a:solidFill>
    <a:ln w="9525" cap="flat" cmpd="sng" algn="ctr">
      <a:noFill/>
      <a:round/>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40428306628279E-2"/>
          <c:y val="8.1165033949991597E-2"/>
          <c:w val="0.9181191433867435"/>
          <c:h val="0.85082020142732884"/>
        </c:manualLayout>
      </c:layout>
      <c:barChart>
        <c:barDir val="bar"/>
        <c:grouping val="percentStacked"/>
        <c:varyColors val="0"/>
        <c:ser>
          <c:idx val="0"/>
          <c:order val="0"/>
          <c:tx>
            <c:strRef>
              <c:f>'Canais inferidos'!$H$10</c:f>
              <c:strCache>
                <c:ptCount val="1"/>
                <c:pt idx="0">
                  <c:v>Copies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inferidos'!$G$11:$G$18</c:f>
              <c:strCache>
                <c:ptCount val="8"/>
                <c:pt idx="0">
                  <c:v> Bookstores </c:v>
                </c:pt>
                <c:pt idx="1">
                  <c:v> Exclusively virtual bookstores</c:v>
                </c:pt>
                <c:pt idx="2">
                  <c:v> Distributors</c:v>
                </c:pt>
                <c:pt idx="3">
                  <c:v> Schools and Colleges</c:v>
                </c:pt>
                <c:pt idx="4">
                  <c:v> Internet – Marketplace</c:v>
                </c:pt>
                <c:pt idx="5">
                  <c:v> Churches and Temples</c:v>
                </c:pt>
                <c:pt idx="6">
                  <c:v> Door-to-door and catalog</c:v>
                </c:pt>
                <c:pt idx="7">
                  <c:v>Others</c:v>
                </c:pt>
              </c:strCache>
            </c:strRef>
          </c:cat>
          <c:val>
            <c:numRef>
              <c:f>'Canais inferidos'!$H$11:$H$18</c:f>
              <c:numCache>
                <c:formatCode>0%</c:formatCode>
                <c:ptCount val="8"/>
                <c:pt idx="0">
                  <c:v>0.29296715057384665</c:v>
                </c:pt>
                <c:pt idx="1">
                  <c:v>0.27689192140403646</c:v>
                </c:pt>
                <c:pt idx="2">
                  <c:v>0.15959430152727772</c:v>
                </c:pt>
                <c:pt idx="3">
                  <c:v>5.5660338226909564E-2</c:v>
                </c:pt>
                <c:pt idx="4">
                  <c:v>2.6965523857010718E-2</c:v>
                </c:pt>
                <c:pt idx="5">
                  <c:v>4.5000611027889749E-2</c:v>
                </c:pt>
                <c:pt idx="6">
                  <c:v>4.4477797874378673E-2</c:v>
                </c:pt>
                <c:pt idx="7">
                  <c:v>9.8442355508650409E-2</c:v>
                </c:pt>
              </c:numCache>
            </c:numRef>
          </c:val>
          <c:extLst>
            <c:ext xmlns:c16="http://schemas.microsoft.com/office/drawing/2014/chart" uri="{C3380CC4-5D6E-409C-BE32-E72D297353CC}">
              <c16:uniqueId val="{00000000-94FE-4A2D-960A-BF5E728E5A02}"/>
            </c:ext>
          </c:extLst>
        </c:ser>
        <c:ser>
          <c:idx val="1"/>
          <c:order val="1"/>
          <c:tx>
            <c:strRef>
              <c:f>'Canais inferidos'!$I$10</c:f>
              <c:strCache>
                <c:ptCount val="1"/>
                <c:pt idx="0">
                  <c:v>Turnover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inferidos'!$G$11:$G$18</c:f>
              <c:strCache>
                <c:ptCount val="8"/>
                <c:pt idx="0">
                  <c:v> Bookstores</c:v>
                </c:pt>
                <c:pt idx="1">
                  <c:v> Exclusively virtual bookstores</c:v>
                </c:pt>
                <c:pt idx="2">
                  <c:v> Distributors</c:v>
                </c:pt>
                <c:pt idx="3">
                  <c:v> Schools and Colleges</c:v>
                </c:pt>
                <c:pt idx="4">
                  <c:v> Internet – Marketplace</c:v>
                </c:pt>
                <c:pt idx="5">
                  <c:v> Churches and Temples</c:v>
                </c:pt>
                <c:pt idx="6">
                  <c:v> Door-to-door and catalog</c:v>
                </c:pt>
                <c:pt idx="7">
                  <c:v>Others</c:v>
                </c:pt>
              </c:strCache>
            </c:strRef>
          </c:cat>
          <c:val>
            <c:numRef>
              <c:f>'Canais inferidos'!$I$11:$I$18</c:f>
              <c:numCache>
                <c:formatCode>0%</c:formatCode>
                <c:ptCount val="8"/>
                <c:pt idx="0">
                  <c:v>0.30330167769768712</c:v>
                </c:pt>
                <c:pt idx="1">
                  <c:v>0.24774521618486842</c:v>
                </c:pt>
                <c:pt idx="2">
                  <c:v>0.19013122888567721</c:v>
                </c:pt>
                <c:pt idx="3">
                  <c:v>9.0510358446006564E-2</c:v>
                </c:pt>
                <c:pt idx="4">
                  <c:v>8.0709470446965068E-2</c:v>
                </c:pt>
                <c:pt idx="5">
                  <c:v>2.1750305175265015E-2</c:v>
                </c:pt>
                <c:pt idx="6">
                  <c:v>2.0223221079767654E-2</c:v>
                </c:pt>
                <c:pt idx="7">
                  <c:v>4.562852208376289E-2</c:v>
                </c:pt>
              </c:numCache>
            </c:numRef>
          </c:val>
          <c:extLst>
            <c:ext xmlns:c16="http://schemas.microsoft.com/office/drawing/2014/chart" uri="{C3380CC4-5D6E-409C-BE32-E72D297353CC}">
              <c16:uniqueId val="{00000001-94FE-4A2D-960A-BF5E728E5A02}"/>
            </c:ext>
          </c:extLst>
        </c:ser>
        <c:dLbls>
          <c:dLblPos val="ctr"/>
          <c:showLegendKey val="0"/>
          <c:showVal val="1"/>
          <c:showCatName val="0"/>
          <c:showSerName val="0"/>
          <c:showPercent val="0"/>
          <c:showBubbleSize val="0"/>
        </c:dLbls>
        <c:gapWidth val="90"/>
        <c:overlap val="100"/>
        <c:axId val="468633088"/>
        <c:axId val="468633872"/>
      </c:barChart>
      <c:catAx>
        <c:axId val="468633088"/>
        <c:scaling>
          <c:orientation val="maxMin"/>
        </c:scaling>
        <c:delete val="1"/>
        <c:axPos val="l"/>
        <c:numFmt formatCode="General" sourceLinked="1"/>
        <c:majorTickMark val="none"/>
        <c:minorTickMark val="none"/>
        <c:tickLblPos val="nextTo"/>
        <c:crossAx val="468633872"/>
        <c:crosses val="autoZero"/>
        <c:auto val="1"/>
        <c:lblAlgn val="ctr"/>
        <c:lblOffset val="100"/>
        <c:noMultiLvlLbl val="0"/>
      </c:catAx>
      <c:valAx>
        <c:axId val="468633872"/>
        <c:scaling>
          <c:orientation val="minMax"/>
        </c:scaling>
        <c:delete val="1"/>
        <c:axPos val="t"/>
        <c:numFmt formatCode="0%" sourceLinked="1"/>
        <c:majorTickMark val="none"/>
        <c:minorTickMark val="none"/>
        <c:tickLblPos val="nextTo"/>
        <c:crossAx val="468633088"/>
        <c:crosses val="autoZero"/>
        <c:crossBetween val="between"/>
      </c:valAx>
      <c:spPr>
        <a:noFill/>
        <a:ln>
          <a:noFill/>
        </a:ln>
        <a:effectLst/>
      </c:spPr>
    </c:plotArea>
    <c:legend>
      <c:legendPos val="b"/>
      <c:layout>
        <c:manualLayout>
          <c:xMode val="edge"/>
          <c:yMode val="edge"/>
          <c:x val="0.19489929738957149"/>
          <c:y val="0.93198523537732025"/>
          <c:w val="0.52087683437003174"/>
          <c:h val="5.17817578326814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00977166810586E-3"/>
          <c:y val="4.749554164378663E-2"/>
          <c:w val="0.93339882739982727"/>
          <c:h val="0.85421585123108223"/>
        </c:manualLayout>
      </c:layout>
      <c:doughnutChart>
        <c:varyColors val="1"/>
        <c:ser>
          <c:idx val="0"/>
          <c:order val="0"/>
          <c:tx>
            <c:strRef>
              <c:f>Sheet1!$B$1</c:f>
              <c:strCache>
                <c:ptCount val="1"/>
                <c:pt idx="0">
                  <c:v>Sales</c:v>
                </c:pt>
              </c:strCache>
            </c:strRef>
          </c:tx>
          <c:dPt>
            <c:idx val="1"/>
            <c:bubble3D val="0"/>
            <c:spPr>
              <a:noFill/>
            </c:spPr>
            <c:extLst>
              <c:ext xmlns:c16="http://schemas.microsoft.com/office/drawing/2014/chart" uri="{C3380CC4-5D6E-409C-BE32-E72D297353CC}">
                <c16:uniqueId val="{00000001-3607-4388-B868-9CF9170B28A3}"/>
              </c:ext>
            </c:extLst>
          </c:dPt>
          <c:cat>
            <c:strRef>
              <c:f>Sheet1!$A$2:$A$3</c:f>
              <c:strCache>
                <c:ptCount val="2"/>
                <c:pt idx="0">
                  <c:v>1st Qtr</c:v>
                </c:pt>
                <c:pt idx="1">
                  <c:v>2nd Qtr</c:v>
                </c:pt>
              </c:strCache>
            </c:strRef>
          </c:cat>
          <c:val>
            <c:numRef>
              <c:f>Sheet1!$B$2:$B$3</c:f>
              <c:numCache>
                <c:formatCode>0.00%</c:formatCode>
                <c:ptCount val="2"/>
                <c:pt idx="0" formatCode="0%">
                  <c:v>0.84</c:v>
                </c:pt>
                <c:pt idx="1">
                  <c:v>0.16000000000000003</c:v>
                </c:pt>
              </c:numCache>
            </c:numRef>
          </c:val>
          <c:extLst>
            <c:ext xmlns:c16="http://schemas.microsoft.com/office/drawing/2014/chart" uri="{C3380CC4-5D6E-409C-BE32-E72D297353CC}">
              <c16:uniqueId val="{00000002-3607-4388-B868-9CF9170B28A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16192064714055E-2"/>
          <c:y val="0.12290470354628898"/>
          <c:w val="0.89142510533688368"/>
          <c:h val="0.75419059290742207"/>
        </c:manualLayout>
      </c:layout>
      <c:barChart>
        <c:barDir val="bar"/>
        <c:grouping val="clustered"/>
        <c:varyColors val="0"/>
        <c:ser>
          <c:idx val="0"/>
          <c:order val="0"/>
          <c:tx>
            <c:strRef>
              <c:f>'Canais inferidos'!$O$35</c:f>
              <c:strCache>
                <c:ptCount val="1"/>
                <c:pt idx="0">
                  <c:v> Exclusively virtual bookstores</c:v>
                </c:pt>
              </c:strCache>
            </c:strRef>
          </c:tx>
          <c:spPr>
            <a:solidFill>
              <a:schemeClr val="accent1"/>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F807-4EA2-9A1C-41533CAD20D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F807-4EA2-9A1C-41533CAD20D5}"/>
              </c:ext>
            </c:extLst>
          </c:dPt>
          <c:dLbls>
            <c:dLbl>
              <c:idx val="0"/>
              <c:layout>
                <c:manualLayout>
                  <c:x val="-0.33344247817495004"/>
                  <c:y val="2.6393279215380597E-6"/>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sz="1050" dirty="0">
                        <a:solidFill>
                          <a:schemeClr val="tx1"/>
                        </a:solidFill>
                      </a:rPr>
                      <a:t>21 </a:t>
                    </a:r>
                    <a:r>
                      <a:rPr lang="en-US" sz="1050" dirty="0" err="1">
                        <a:solidFill>
                          <a:schemeClr val="tx1"/>
                        </a:solidFill>
                      </a:rPr>
                      <a:t>Milions</a:t>
                    </a:r>
                    <a:endParaRPr lang="en-US" sz="1050" dirty="0">
                      <a:solidFill>
                        <a:schemeClr val="tx1"/>
                      </a:solidFill>
                    </a:endParaRP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32306459907010304"/>
                      <c:h val="0.26469203881923509"/>
                    </c:manualLayout>
                  </c15:layout>
                  <c15:showDataLabelsRange val="0"/>
                </c:ext>
                <c:ext xmlns:c16="http://schemas.microsoft.com/office/drawing/2014/chart" uri="{C3380CC4-5D6E-409C-BE32-E72D297353CC}">
                  <c16:uniqueId val="{00000001-F807-4EA2-9A1C-41533CAD20D5}"/>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fld id="{6FF63D92-B6BA-4A56-A73C-414056DE2F1A}" type="VALUE">
                      <a:rPr lang="en-US" sz="1050" smtClean="0">
                        <a:solidFill>
                          <a:schemeClr val="bg1"/>
                        </a:solidFill>
                      </a:rPr>
                      <a:pPr>
                        <a:defRPr sz="1050" b="0" i="0" u="none" strike="noStrike" kern="1200" baseline="0">
                          <a:solidFill>
                            <a:schemeClr val="bg1"/>
                          </a:solidFill>
                          <a:latin typeface="+mn-lt"/>
                          <a:ea typeface="+mn-ea"/>
                          <a:cs typeface="+mn-cs"/>
                        </a:defRPr>
                      </a:pPr>
                      <a:t>[VALOR]</a:t>
                    </a:fld>
                    <a:r>
                      <a:rPr lang="en-US" sz="1050" dirty="0">
                        <a:solidFill>
                          <a:schemeClr val="bg1"/>
                        </a:solidFill>
                      </a:rPr>
                      <a:t> </a:t>
                    </a:r>
                    <a:r>
                      <a:rPr lang="en-US" sz="1050" dirty="0" err="1">
                        <a:solidFill>
                          <a:schemeClr val="bg1"/>
                        </a:solidFill>
                      </a:rPr>
                      <a:t>Milions</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0.43663393888772295"/>
                      <c:h val="0.43826743957918557"/>
                    </c:manualLayout>
                  </c15:layout>
                  <c15:dlblFieldTable/>
                  <c15:showDataLabelsRange val="0"/>
                </c:ext>
                <c:ext xmlns:c16="http://schemas.microsoft.com/office/drawing/2014/chart" uri="{C3380CC4-5D6E-409C-BE32-E72D297353CC}">
                  <c16:uniqueId val="{00000003-F807-4EA2-9A1C-41533CAD20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'Canais inferidos'!$P$34:$Q$34</c:f>
              <c:numCache>
                <c:formatCode>General</c:formatCode>
                <c:ptCount val="2"/>
                <c:pt idx="0">
                  <c:v>2019</c:v>
                </c:pt>
                <c:pt idx="1">
                  <c:v>2020</c:v>
                </c:pt>
              </c:numCache>
            </c:numRef>
          </c:cat>
          <c:val>
            <c:numRef>
              <c:f>'Canais inferidos'!$P$35:$Q$35</c:f>
              <c:numCache>
                <c:formatCode>#,##0</c:formatCode>
                <c:ptCount val="2"/>
                <c:pt idx="0">
                  <c:v>21</c:v>
                </c:pt>
                <c:pt idx="1">
                  <c:v>53</c:v>
                </c:pt>
              </c:numCache>
            </c:numRef>
          </c:val>
          <c:extLst>
            <c:ext xmlns:c16="http://schemas.microsoft.com/office/drawing/2014/chart" uri="{C3380CC4-5D6E-409C-BE32-E72D297353CC}">
              <c16:uniqueId val="{00000004-F807-4EA2-9A1C-41533CAD20D5}"/>
            </c:ext>
          </c:extLst>
        </c:ser>
        <c:dLbls>
          <c:showLegendKey val="0"/>
          <c:showVal val="0"/>
          <c:showCatName val="0"/>
          <c:showSerName val="0"/>
          <c:showPercent val="0"/>
          <c:showBubbleSize val="0"/>
        </c:dLbls>
        <c:gapWidth val="109"/>
        <c:overlap val="-100"/>
        <c:axId val="468637008"/>
        <c:axId val="468641320"/>
      </c:barChart>
      <c:catAx>
        <c:axId val="468637008"/>
        <c:scaling>
          <c:orientation val="maxMin"/>
        </c:scaling>
        <c:delete val="1"/>
        <c:axPos val="l"/>
        <c:numFmt formatCode="General" sourceLinked="1"/>
        <c:majorTickMark val="none"/>
        <c:minorTickMark val="none"/>
        <c:tickLblPos val="nextTo"/>
        <c:crossAx val="468641320"/>
        <c:crosses val="autoZero"/>
        <c:auto val="1"/>
        <c:lblAlgn val="ctr"/>
        <c:lblOffset val="100"/>
        <c:noMultiLvlLbl val="0"/>
      </c:catAx>
      <c:valAx>
        <c:axId val="468641320"/>
        <c:scaling>
          <c:orientation val="minMax"/>
        </c:scaling>
        <c:delete val="1"/>
        <c:axPos val="t"/>
        <c:numFmt formatCode="#,##0" sourceLinked="1"/>
        <c:majorTickMark val="none"/>
        <c:minorTickMark val="none"/>
        <c:tickLblPos val="nextTo"/>
        <c:crossAx val="46863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8888888888889E-2"/>
          <c:y val="0.1979171536675369"/>
          <c:w val="0.46388888888888891"/>
          <c:h val="0.67708253875296598"/>
        </c:manualLayout>
      </c:layout>
      <c:barChart>
        <c:barDir val="bar"/>
        <c:grouping val="clustered"/>
        <c:varyColors val="0"/>
        <c:ser>
          <c:idx val="0"/>
          <c:order val="0"/>
          <c:tx>
            <c:strRef>
              <c:f>'Canais inferidos'!$O$35</c:f>
              <c:strCache>
                <c:ptCount val="1"/>
                <c:pt idx="0">
                  <c:v> Exclusively virtual bookstores</c:v>
                </c:pt>
              </c:strCache>
            </c:strRef>
          </c:tx>
          <c:spPr>
            <a:solidFill>
              <a:schemeClr val="accent1"/>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57E0-4C3F-B0F8-588231EB936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E0-4C3F-B0F8-588231EB9361}"/>
              </c:ext>
            </c:extLst>
          </c:dPt>
          <c:dLbls>
            <c:dLbl>
              <c:idx val="0"/>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dirty="0"/>
                      <a:t>BRL</a:t>
                    </a:r>
                    <a:r>
                      <a:rPr lang="en-US" baseline="0" dirty="0"/>
                      <a:t> 502.56</a:t>
                    </a:r>
                    <a:endParaRPr lang="en-US"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E0-4C3F-B0F8-588231EB9361}"/>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dirty="0"/>
                      <a:t>BRL 923.37</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7E0-4C3F-B0F8-588231EB936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'Canais inferidos'!$P$34:$S$34</c:f>
              <c:numCache>
                <c:formatCode>General</c:formatCode>
                <c:ptCount val="2"/>
                <c:pt idx="0">
                  <c:v>2019</c:v>
                </c:pt>
                <c:pt idx="1">
                  <c:v>2020</c:v>
                </c:pt>
              </c:numCache>
            </c:numRef>
          </c:cat>
          <c:val>
            <c:numRef>
              <c:f>'Canais inferidos'!$P$35:$S$35</c:f>
              <c:numCache>
                <c:formatCode>_-[$R$-416]\ * #,##0.00_-;\-[$R$-416]\ * #,##0.00_-;_-[$R$-416]\ * "-"??_-;_-@_-</c:formatCode>
                <c:ptCount val="2"/>
                <c:pt idx="0">
                  <c:v>502.55501042187535</c:v>
                </c:pt>
                <c:pt idx="1">
                  <c:v>923.36974819172826</c:v>
                </c:pt>
              </c:numCache>
            </c:numRef>
          </c:val>
          <c:extLst>
            <c:ext xmlns:c16="http://schemas.microsoft.com/office/drawing/2014/chart" uri="{C3380CC4-5D6E-409C-BE32-E72D297353CC}">
              <c16:uniqueId val="{00000004-57E0-4C3F-B0F8-588231EB9361}"/>
            </c:ext>
          </c:extLst>
        </c:ser>
        <c:dLbls>
          <c:dLblPos val="outEnd"/>
          <c:showLegendKey val="0"/>
          <c:showVal val="1"/>
          <c:showCatName val="0"/>
          <c:showSerName val="0"/>
          <c:showPercent val="0"/>
          <c:showBubbleSize val="0"/>
        </c:dLbls>
        <c:gapWidth val="109"/>
        <c:overlap val="-100"/>
        <c:axId val="468629168"/>
        <c:axId val="468629560"/>
      </c:barChart>
      <c:catAx>
        <c:axId val="468629168"/>
        <c:scaling>
          <c:orientation val="maxMin"/>
        </c:scaling>
        <c:delete val="1"/>
        <c:axPos val="l"/>
        <c:numFmt formatCode="General" sourceLinked="1"/>
        <c:majorTickMark val="none"/>
        <c:minorTickMark val="none"/>
        <c:tickLblPos val="nextTo"/>
        <c:crossAx val="468629560"/>
        <c:crosses val="autoZero"/>
        <c:auto val="1"/>
        <c:lblAlgn val="ctr"/>
        <c:lblOffset val="100"/>
        <c:noMultiLvlLbl val="0"/>
      </c:catAx>
      <c:valAx>
        <c:axId val="468629560"/>
        <c:scaling>
          <c:orientation val="minMax"/>
        </c:scaling>
        <c:delete val="1"/>
        <c:axPos val="t"/>
        <c:numFmt formatCode="_-[$R$-416]\ * #,##0.00_-;\-[$R$-416]\ * #,##0.00_-;_-[$R$-416]\ * &quot;-&quot;??_-;_-@_-" sourceLinked="1"/>
        <c:majorTickMark val="none"/>
        <c:minorTickMark val="none"/>
        <c:tickLblPos val="nextTo"/>
        <c:crossAx val="468629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2745946051762"/>
          <c:y val="0.34492065765639912"/>
          <c:w val="0.74889430496042408"/>
          <c:h val="0.54140060559655157"/>
        </c:manualLayout>
      </c:layout>
      <c:barChart>
        <c:barDir val="bar"/>
        <c:grouping val="clustered"/>
        <c:varyColors val="0"/>
        <c:ser>
          <c:idx val="0"/>
          <c:order val="0"/>
          <c:spPr>
            <a:solidFill>
              <a:schemeClr val="accent4">
                <a:lumMod val="40000"/>
                <a:lumOff val="60000"/>
              </a:schemeClr>
            </a:solidFill>
            <a:ln>
              <a:noFill/>
            </a:ln>
            <a:effectLst/>
          </c:spPr>
          <c:invertIfNegative val="0"/>
          <c:dLbls>
            <c:dLbl>
              <c:idx val="0"/>
              <c:tx>
                <c:rich>
                  <a:bodyPr/>
                  <a:lstStyle/>
                  <a:p>
                    <a:r>
                      <a:rPr lang="en-US"/>
                      <a:t>BRL 233.94</a:t>
                    </a:r>
                  </a:p>
                </c:rich>
              </c:tx>
              <c:dLblPos val="ctr"/>
              <c:showLegendKey val="0"/>
              <c:showVal val="1"/>
              <c:showCatName val="0"/>
              <c:showSerName val="0"/>
              <c:showPercent val="0"/>
              <c:showBubbleSize val="0"/>
              <c:extLst>
                <c:ext xmlns:c15="http://schemas.microsoft.com/office/drawing/2012/chart" uri="{CE6537A1-D6FC-4f65-9D91-7224C49458BB}">
                  <c15:layout>
                    <c:manualLayout>
                      <c:w val="0.22936349132440395"/>
                      <c:h val="0.19463498277934277"/>
                    </c:manualLayout>
                  </c15:layout>
                  <c15:showDataLabelsRange val="0"/>
                </c:ext>
                <c:ext xmlns:c16="http://schemas.microsoft.com/office/drawing/2014/chart" uri="{C3380CC4-5D6E-409C-BE32-E72D297353CC}">
                  <c16:uniqueId val="{00000004-CD05-4E71-B4E4-35D85F84AC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'Canais inferidos'!$P$37</c:f>
              <c:numCache>
                <c:formatCode>_-[$R$-416]\ * #,##0.00_-;\-[$R$-416]\ * #,##0.00_-;_-[$R$-416]\ * "-"??_-;_-@_-</c:formatCode>
                <c:ptCount val="1"/>
                <c:pt idx="0">
                  <c:v>233.93819333836473</c:v>
                </c:pt>
              </c:numCache>
            </c:numRef>
          </c:val>
          <c:extLst>
            <c:ext xmlns:c16="http://schemas.microsoft.com/office/drawing/2014/chart" uri="{C3380CC4-5D6E-409C-BE32-E72D297353CC}">
              <c16:uniqueId val="{00000000-CD05-4E71-B4E4-35D85F84AC44}"/>
            </c:ext>
          </c:extLst>
        </c:ser>
        <c:ser>
          <c:idx val="1"/>
          <c:order val="1"/>
          <c:spPr>
            <a:solidFill>
              <a:schemeClr val="accent4"/>
            </a:solidFill>
            <a:ln>
              <a:noFill/>
            </a:ln>
            <a:effectLst/>
          </c:spPr>
          <c:invertIfNegative val="0"/>
          <c:dLbls>
            <c:dLbl>
              <c:idx val="0"/>
              <c:tx>
                <c:rich>
                  <a:bodyPr/>
                  <a:lstStyle/>
                  <a:p>
                    <a:r>
                      <a:rPr lang="en-US"/>
                      <a:t>BRL 337.34</a:t>
                    </a:r>
                  </a:p>
                </c:rich>
              </c:tx>
              <c:dLblPos val="ctr"/>
              <c:showLegendKey val="0"/>
              <c:showVal val="1"/>
              <c:showCatName val="0"/>
              <c:showSerName val="0"/>
              <c:showPercent val="0"/>
              <c:showBubbleSize val="0"/>
              <c:extLst>
                <c:ext xmlns:c15="http://schemas.microsoft.com/office/drawing/2012/chart" uri="{CE6537A1-D6FC-4f65-9D91-7224C49458BB}">
                  <c15:layout>
                    <c:manualLayout>
                      <c:w val="0.22226025529701454"/>
                      <c:h val="0.19463498277934277"/>
                    </c:manualLayout>
                  </c15:layout>
                  <c15:showDataLabelsRange val="0"/>
                </c:ext>
                <c:ext xmlns:c16="http://schemas.microsoft.com/office/drawing/2014/chart" uri="{C3380CC4-5D6E-409C-BE32-E72D297353CC}">
                  <c16:uniqueId val="{00000005-CD05-4E71-B4E4-35D85F84AC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'Canais inferidos'!$Q$37</c:f>
              <c:numCache>
                <c:formatCode>_-[$R$-416]\ * #,##0.00_-;\-[$R$-416]\ * #,##0.00_-;_-[$R$-416]\ * "-"??_-;_-@_-</c:formatCode>
                <c:ptCount val="1"/>
                <c:pt idx="0">
                  <c:v>337.34062893833385</c:v>
                </c:pt>
              </c:numCache>
            </c:numRef>
          </c:val>
          <c:extLst>
            <c:ext xmlns:c16="http://schemas.microsoft.com/office/drawing/2014/chart" uri="{C3380CC4-5D6E-409C-BE32-E72D297353CC}">
              <c16:uniqueId val="{00000001-CD05-4E71-B4E4-35D85F84AC44}"/>
            </c:ext>
          </c:extLst>
        </c:ser>
        <c:dLbls>
          <c:showLegendKey val="0"/>
          <c:showVal val="0"/>
          <c:showCatName val="0"/>
          <c:showSerName val="0"/>
          <c:showPercent val="0"/>
          <c:showBubbleSize val="0"/>
        </c:dLbls>
        <c:gapWidth val="178"/>
        <c:axId val="468637400"/>
        <c:axId val="382005696"/>
      </c:barChart>
      <c:barChart>
        <c:barDir val="bar"/>
        <c:grouping val="clustered"/>
        <c:varyColors val="0"/>
        <c:ser>
          <c:idx val="2"/>
          <c:order val="2"/>
          <c:spPr>
            <a:noFill/>
            <a:ln>
              <a:noFill/>
            </a:ln>
            <a:effectLst/>
          </c:spPr>
          <c:invertIfNegative val="0"/>
          <c:dLbls>
            <c:dLbl>
              <c:idx val="0"/>
              <c:layout>
                <c:manualLayout>
                  <c:x val="0"/>
                  <c:y val="-3.7429804380642841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fld id="{826E1665-B519-44DA-9BBF-E3D0097E6B83}" type="VALUE">
                      <a:rPr lang="en-US" sz="1200" b="1" dirty="0">
                        <a:solidFill>
                          <a:schemeClr val="bg1"/>
                        </a:solidFill>
                      </a:rPr>
                      <a:pPr>
                        <a:defRPr sz="1100" b="1" i="0" u="none" strike="noStrike" kern="1200" baseline="0">
                          <a:solidFill>
                            <a:schemeClr val="bg1"/>
                          </a:solidFill>
                          <a:latin typeface="+mn-lt"/>
                          <a:ea typeface="+mn-ea"/>
                          <a:cs typeface="+mn-cs"/>
                        </a:defRPr>
                      </a:pPr>
                      <a:t>[VALOR]</a:t>
                    </a:fld>
                    <a:endParaRPr lang="pt-BR"/>
                  </a:p>
                </c:rich>
              </c:tx>
              <c:spPr>
                <a:solidFill>
                  <a:schemeClr val="accent3"/>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05-4E71-B4E4-35D85F84AC44}"/>
                </c:ext>
              </c:extLst>
            </c:dLbl>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'Canais inferidos'!$R$37</c:f>
              <c:numCache>
                <c:formatCode>0%</c:formatCode>
                <c:ptCount val="1"/>
                <c:pt idx="0">
                  <c:v>0.44</c:v>
                </c:pt>
              </c:numCache>
            </c:numRef>
          </c:val>
          <c:extLst>
            <c:ext xmlns:c16="http://schemas.microsoft.com/office/drawing/2014/chart" uri="{C3380CC4-5D6E-409C-BE32-E72D297353CC}">
              <c16:uniqueId val="{00000003-CD05-4E71-B4E4-35D85F84AC44}"/>
            </c:ext>
          </c:extLst>
        </c:ser>
        <c:dLbls>
          <c:showLegendKey val="0"/>
          <c:showVal val="0"/>
          <c:showCatName val="0"/>
          <c:showSerName val="0"/>
          <c:showPercent val="0"/>
          <c:showBubbleSize val="0"/>
        </c:dLbls>
        <c:gapWidth val="182"/>
        <c:axId val="382033136"/>
        <c:axId val="382036664"/>
      </c:barChart>
      <c:catAx>
        <c:axId val="468637400"/>
        <c:scaling>
          <c:orientation val="maxMin"/>
        </c:scaling>
        <c:delete val="1"/>
        <c:axPos val="l"/>
        <c:majorTickMark val="none"/>
        <c:minorTickMark val="none"/>
        <c:tickLblPos val="nextTo"/>
        <c:crossAx val="382005696"/>
        <c:crosses val="autoZero"/>
        <c:auto val="1"/>
        <c:lblAlgn val="ctr"/>
        <c:lblOffset val="100"/>
        <c:noMultiLvlLbl val="0"/>
      </c:catAx>
      <c:valAx>
        <c:axId val="382005696"/>
        <c:scaling>
          <c:orientation val="minMax"/>
        </c:scaling>
        <c:delete val="0"/>
        <c:axPos val="t"/>
        <c:numFmt formatCode="_-[$R$-416]\ * #,##0.00_-;\-[$R$-416]\ * #,##0.00_-;_-[$R$-416]\ *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468637400"/>
        <c:crosses val="autoZero"/>
        <c:crossBetween val="between"/>
      </c:valAx>
      <c:valAx>
        <c:axId val="382036664"/>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382033136"/>
        <c:crosses val="max"/>
        <c:crossBetween val="between"/>
      </c:valAx>
      <c:catAx>
        <c:axId val="382033136"/>
        <c:scaling>
          <c:orientation val="minMax"/>
        </c:scaling>
        <c:delete val="1"/>
        <c:axPos val="l"/>
        <c:majorTickMark val="out"/>
        <c:minorTickMark val="none"/>
        <c:tickLblPos val="nextTo"/>
        <c:crossAx val="3820366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73986453045234E-2"/>
          <c:y val="0.28106097435409516"/>
          <c:w val="0.79611267446300038"/>
          <c:h val="0.60307172173078916"/>
        </c:manualLayout>
      </c:layout>
      <c:barChart>
        <c:barDir val="bar"/>
        <c:grouping val="clustered"/>
        <c:varyColors val="0"/>
        <c:ser>
          <c:idx val="0"/>
          <c:order val="0"/>
          <c:tx>
            <c:strRef>
              <c:f>'Canais inferidos'!$P$36</c:f>
              <c:strCache>
                <c:ptCount val="1"/>
                <c:pt idx="0">
                  <c:v>2,019</c:v>
                </c:pt>
              </c:strCache>
            </c:strRef>
          </c:tx>
          <c:spPr>
            <a:solidFill>
              <a:schemeClr val="accent2">
                <a:lumMod val="20000"/>
                <a:lumOff val="80000"/>
              </a:schemeClr>
            </a:solidFill>
            <a:ln>
              <a:noFill/>
            </a:ln>
            <a:effectLst/>
          </c:spPr>
          <c:invertIfNegative val="0"/>
          <c:dLbls>
            <c:dLbl>
              <c:idx val="0"/>
              <c:tx>
                <c:rich>
                  <a:bodyPr/>
                  <a:lstStyle/>
                  <a:p>
                    <a:r>
                      <a:rPr lang="en-US"/>
                      <a:t>BRL 206.68</a:t>
                    </a:r>
                  </a:p>
                </c:rich>
              </c:tx>
              <c:dLblPos val="ctr"/>
              <c:showLegendKey val="0"/>
              <c:showVal val="1"/>
              <c:showCatName val="0"/>
              <c:showSerName val="0"/>
              <c:showPercent val="0"/>
              <c:showBubbleSize val="0"/>
              <c:extLst>
                <c:ext xmlns:c15="http://schemas.microsoft.com/office/drawing/2012/chart" uri="{CE6537A1-D6FC-4f65-9D91-7224C49458BB}">
                  <c15:layout>
                    <c:manualLayout>
                      <c:w val="0.22118189402831001"/>
                      <c:h val="0.2151821358423579"/>
                    </c:manualLayout>
                  </c15:layout>
                  <c15:showDataLabelsRange val="0"/>
                </c:ext>
                <c:ext xmlns:c16="http://schemas.microsoft.com/office/drawing/2014/chart" uri="{C3380CC4-5D6E-409C-BE32-E72D297353CC}">
                  <c16:uniqueId val="{00000005-202D-4915-9286-2FC85194F7E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 BRL 2.00 </c:v>
              </c:pt>
              <c:extLst>
                <c:ext xmlns:c15="http://schemas.microsoft.com/office/drawing/2012/chart" uri="{02D57815-91ED-43cb-92C2-25804820EDAC}">
                  <c15:autoCat val="1"/>
                </c:ext>
              </c:extLst>
            </c:strLit>
          </c:cat>
          <c:val>
            <c:numRef>
              <c:f>'Canais inferidos'!$P$37:$P$38</c:f>
              <c:numCache>
                <c:formatCode>_-[$R$-416]\ * #,##0.00_-;\-[$R$-416]\ * #,##0.00_-;_-[$R$-416]\ * "-"??_-;_-@_-</c:formatCode>
                <c:ptCount val="1"/>
                <c:pt idx="0">
                  <c:v>206.68043600930673</c:v>
                </c:pt>
              </c:numCache>
            </c:numRef>
          </c:val>
          <c:extLst>
            <c:ext xmlns:c16="http://schemas.microsoft.com/office/drawing/2014/chart" uri="{C3380CC4-5D6E-409C-BE32-E72D297353CC}">
              <c16:uniqueId val="{00000000-202D-4915-9286-2FC85194F7E3}"/>
            </c:ext>
          </c:extLst>
        </c:ser>
        <c:ser>
          <c:idx val="1"/>
          <c:order val="1"/>
          <c:tx>
            <c:strRef>
              <c:f>'Canais inferidos'!$Q$36</c:f>
              <c:strCache>
                <c:ptCount val="1"/>
                <c:pt idx="0">
                  <c:v>2,020</c:v>
                </c:pt>
              </c:strCache>
            </c:strRef>
          </c:tx>
          <c:spPr>
            <a:solidFill>
              <a:schemeClr val="accent2"/>
            </a:solidFill>
            <a:ln>
              <a:noFill/>
            </a:ln>
            <a:effectLst/>
          </c:spPr>
          <c:invertIfNegative val="0"/>
          <c:dLbls>
            <c:dLbl>
              <c:idx val="0"/>
              <c:tx>
                <c:rich>
                  <a:bodyPr/>
                  <a:lstStyle/>
                  <a:p>
                    <a:r>
                      <a:rPr lang="en-US"/>
                      <a:t>BRL 300.81</a:t>
                    </a:r>
                  </a:p>
                </c:rich>
              </c:tx>
              <c:dLblPos val="ctr"/>
              <c:showLegendKey val="0"/>
              <c:showVal val="1"/>
              <c:showCatName val="0"/>
              <c:showSerName val="0"/>
              <c:showPercent val="0"/>
              <c:showBubbleSize val="0"/>
              <c:extLst>
                <c:ext xmlns:c15="http://schemas.microsoft.com/office/drawing/2012/chart" uri="{CE6537A1-D6FC-4f65-9D91-7224C49458BB}">
                  <c15:layout>
                    <c:manualLayout>
                      <c:w val="0.21399833137717947"/>
                      <c:h val="0.2151821358423579"/>
                    </c:manualLayout>
                  </c15:layout>
                  <c15:showDataLabelsRange val="0"/>
                </c:ext>
                <c:ext xmlns:c16="http://schemas.microsoft.com/office/drawing/2014/chart" uri="{C3380CC4-5D6E-409C-BE32-E72D297353CC}">
                  <c16:uniqueId val="{00000006-202D-4915-9286-2FC85194F7E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 BRL 2.00 </c:v>
              </c:pt>
              <c:extLst>
                <c:ext xmlns:c15="http://schemas.microsoft.com/office/drawing/2012/chart" uri="{02D57815-91ED-43cb-92C2-25804820EDAC}">
                  <c15:autoCat val="1"/>
                </c:ext>
              </c:extLst>
            </c:strLit>
          </c:cat>
          <c:val>
            <c:numRef>
              <c:f>'Canais inferidos'!$Q$37:$Q$38</c:f>
              <c:numCache>
                <c:formatCode>_-[$R$-416]\ * #,##0.00_-;\-[$R$-416]\ * #,##0.00_-;_-[$R$-416]\ * "-"??_-;_-@_-</c:formatCode>
                <c:ptCount val="1"/>
                <c:pt idx="0">
                  <c:v>300.81179656250964</c:v>
                </c:pt>
              </c:numCache>
            </c:numRef>
          </c:val>
          <c:extLst>
            <c:ext xmlns:c16="http://schemas.microsoft.com/office/drawing/2014/chart" uri="{C3380CC4-5D6E-409C-BE32-E72D297353CC}">
              <c16:uniqueId val="{00000001-202D-4915-9286-2FC85194F7E3}"/>
            </c:ext>
          </c:extLst>
        </c:ser>
        <c:dLbls>
          <c:dLblPos val="outEnd"/>
          <c:showLegendKey val="0"/>
          <c:showVal val="1"/>
          <c:showCatName val="0"/>
          <c:showSerName val="0"/>
          <c:showPercent val="0"/>
          <c:showBubbleSize val="0"/>
        </c:dLbls>
        <c:gapWidth val="182"/>
        <c:axId val="389151344"/>
        <c:axId val="389143504"/>
      </c:barChart>
      <c:barChart>
        <c:barDir val="bar"/>
        <c:grouping val="clustered"/>
        <c:varyColors val="0"/>
        <c:ser>
          <c:idx val="2"/>
          <c:order val="2"/>
          <c:tx>
            <c:strRef>
              <c:f>'Canais inferidos'!$R$36</c:f>
              <c:strCache>
                <c:ptCount val="1"/>
                <c:pt idx="0">
                  <c:v>%</c:v>
                </c:pt>
              </c:strCache>
            </c:strRef>
          </c:tx>
          <c:spPr>
            <a:solidFill>
              <a:schemeClr val="accent3"/>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3-202D-4915-9286-2FC85194F7E3}"/>
              </c:ext>
            </c:extLst>
          </c:dPt>
          <c:dLbls>
            <c:dLbl>
              <c:idx val="0"/>
              <c:layout>
                <c:manualLayout>
                  <c:x val="-0.10775343976695843"/>
                  <c:y val="-6.6209887951494739E-2"/>
                </c:manualLayout>
              </c:layout>
              <c:spPr>
                <a:solidFill>
                  <a:schemeClr val="accent3"/>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2D-4915-9286-2FC85194F7E3}"/>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'Canais inferidos'!$R$37:$R$38</c:f>
              <c:numCache>
                <c:formatCode>0%</c:formatCode>
                <c:ptCount val="1"/>
                <c:pt idx="0">
                  <c:v>0.46</c:v>
                </c:pt>
              </c:numCache>
            </c:numRef>
          </c:val>
          <c:extLst>
            <c:ext xmlns:c16="http://schemas.microsoft.com/office/drawing/2014/chart" uri="{C3380CC4-5D6E-409C-BE32-E72D297353CC}">
              <c16:uniqueId val="{00000004-202D-4915-9286-2FC85194F7E3}"/>
            </c:ext>
          </c:extLst>
        </c:ser>
        <c:dLbls>
          <c:showLegendKey val="0"/>
          <c:showVal val="0"/>
          <c:showCatName val="0"/>
          <c:showSerName val="0"/>
          <c:showPercent val="0"/>
          <c:showBubbleSize val="0"/>
        </c:dLbls>
        <c:gapWidth val="182"/>
        <c:axId val="389144680"/>
        <c:axId val="389144288"/>
      </c:barChart>
      <c:catAx>
        <c:axId val="3891513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389143504"/>
        <c:crosses val="autoZero"/>
        <c:auto val="1"/>
        <c:lblAlgn val="ctr"/>
        <c:lblOffset val="100"/>
        <c:noMultiLvlLbl val="0"/>
      </c:catAx>
      <c:valAx>
        <c:axId val="389143504"/>
        <c:scaling>
          <c:orientation val="minMax"/>
        </c:scaling>
        <c:delete val="0"/>
        <c:axPos val="t"/>
        <c:numFmt formatCode="_-[$R$-416]\ * #,##0.00_-;\-[$R$-416]\ * #,##0.00_-;_-[$R$-416]\ *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389151344"/>
        <c:crosses val="autoZero"/>
        <c:crossBetween val="between"/>
      </c:valAx>
      <c:valAx>
        <c:axId val="389144288"/>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389144680"/>
        <c:crosses val="max"/>
        <c:crossBetween val="between"/>
      </c:valAx>
      <c:catAx>
        <c:axId val="389144680"/>
        <c:scaling>
          <c:orientation val="minMax"/>
        </c:scaling>
        <c:delete val="1"/>
        <c:axPos val="l"/>
        <c:numFmt formatCode="General" sourceLinked="1"/>
        <c:majorTickMark val="out"/>
        <c:minorTickMark val="none"/>
        <c:tickLblPos val="nextTo"/>
        <c:crossAx val="3891442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pt-B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24179704424816E-2"/>
          <c:y val="0.28033742000478723"/>
          <c:w val="0.5110385256240918"/>
          <c:h val="0.49952469757666784"/>
        </c:manualLayout>
      </c:layout>
      <c:barChart>
        <c:barDir val="bar"/>
        <c:grouping val="clustered"/>
        <c:varyColors val="0"/>
        <c:ser>
          <c:idx val="0"/>
          <c:order val="0"/>
          <c:tx>
            <c:strRef>
              <c:f>'Canais inferidos'!$P$36</c:f>
              <c:strCache>
                <c:ptCount val="1"/>
                <c:pt idx="0">
                  <c:v>2,019</c:v>
                </c:pt>
              </c:strCache>
            </c:strRef>
          </c:tx>
          <c:spPr>
            <a:solidFill>
              <a:schemeClr val="accent1">
                <a:lumMod val="40000"/>
                <a:lumOff val="60000"/>
              </a:schemeClr>
            </a:solidFill>
            <a:ln>
              <a:noFill/>
            </a:ln>
            <a:effectLst/>
          </c:spPr>
          <c:invertIfNegative val="0"/>
          <c:dLbls>
            <c:dLbl>
              <c:idx val="0"/>
              <c:layout>
                <c:manualLayout>
                  <c:x val="-0.17926371907981667"/>
                  <c:y val="1.5782039512966261E-6"/>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dirty="0"/>
                      <a:t>BRL 13.17</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26B-4E49-B394-305F78F2FB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 BRL 3.00 </c:v>
              </c:pt>
              <c:extLst>
                <c:ext xmlns:c15="http://schemas.microsoft.com/office/drawing/2012/chart" uri="{02D57815-91ED-43cb-92C2-25804820EDAC}">
                  <c15:autoCat val="1"/>
                </c:ext>
              </c:extLst>
            </c:strLit>
          </c:cat>
          <c:val>
            <c:numRef>
              <c:f>'Canais inferidos'!$P$37:$P$39</c:f>
              <c:numCache>
                <c:formatCode>_-[$R$-416]\ * #,##0.00_-;\-[$R$-416]\ * #,##0.00_-;_-[$R$-416]\ * "-"??_-;_-@_-</c:formatCode>
                <c:ptCount val="1"/>
                <c:pt idx="0">
                  <c:v>13.174209350286592</c:v>
                </c:pt>
              </c:numCache>
            </c:numRef>
          </c:val>
          <c:extLst>
            <c:ext xmlns:c16="http://schemas.microsoft.com/office/drawing/2014/chart" uri="{C3380CC4-5D6E-409C-BE32-E72D297353CC}">
              <c16:uniqueId val="{00000001-126B-4E49-B394-305F78F2FB4B}"/>
            </c:ext>
          </c:extLst>
        </c:ser>
        <c:ser>
          <c:idx val="1"/>
          <c:order val="1"/>
          <c:tx>
            <c:strRef>
              <c:f>'Canais inferidos'!$Q$36</c:f>
              <c:strCache>
                <c:ptCount val="1"/>
                <c:pt idx="0">
                  <c:v>2,020</c:v>
                </c:pt>
              </c:strCache>
            </c:strRef>
          </c:tx>
          <c:spPr>
            <a:solidFill>
              <a:schemeClr val="accent1"/>
            </a:solidFill>
            <a:ln>
              <a:noFill/>
            </a:ln>
            <a:effectLst/>
          </c:spPr>
          <c:invertIfNegative val="0"/>
          <c:dLbls>
            <c:dLbl>
              <c:idx val="0"/>
              <c:tx>
                <c:rich>
                  <a:bodyPr/>
                  <a:lstStyle/>
                  <a:p>
                    <a:r>
                      <a:rPr lang="en-US"/>
                      <a:t>BRL 36.16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26B-4E49-B394-305F78F2FB4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 BRL 3.00 </c:v>
              </c:pt>
              <c:extLst>
                <c:ext xmlns:c15="http://schemas.microsoft.com/office/drawing/2012/chart" uri="{02D57815-91ED-43cb-92C2-25804820EDAC}">
                  <c15:autoCat val="1"/>
                </c:ext>
              </c:extLst>
            </c:strLit>
          </c:cat>
          <c:val>
            <c:numRef>
              <c:f>'Canais inferidos'!$Q$37:$Q$39</c:f>
              <c:numCache>
                <c:formatCode>_-[$R$-416]\ * #,##0.00_-;\-[$R$-416]\ * #,##0.00_-;_-[$R$-416]\ * "-"??_-;_-@_-</c:formatCode>
                <c:ptCount val="1"/>
                <c:pt idx="0">
                  <c:v>36.155523168208042</c:v>
                </c:pt>
              </c:numCache>
            </c:numRef>
          </c:val>
          <c:extLst>
            <c:ext xmlns:c16="http://schemas.microsoft.com/office/drawing/2014/chart" uri="{C3380CC4-5D6E-409C-BE32-E72D297353CC}">
              <c16:uniqueId val="{00000002-126B-4E49-B394-305F78F2FB4B}"/>
            </c:ext>
          </c:extLst>
        </c:ser>
        <c:dLbls>
          <c:dLblPos val="outEnd"/>
          <c:showLegendKey val="0"/>
          <c:showVal val="1"/>
          <c:showCatName val="0"/>
          <c:showSerName val="0"/>
          <c:showPercent val="0"/>
          <c:showBubbleSize val="0"/>
        </c:dLbls>
        <c:gapWidth val="182"/>
        <c:axId val="327035864"/>
        <c:axId val="476900080"/>
      </c:barChart>
      <c:barChart>
        <c:barDir val="bar"/>
        <c:grouping val="clustered"/>
        <c:varyColors val="0"/>
        <c:ser>
          <c:idx val="2"/>
          <c:order val="2"/>
          <c:tx>
            <c:strRef>
              <c:f>'Canais inferidos'!$R$36</c:f>
              <c:strCache>
                <c:ptCount val="1"/>
                <c:pt idx="0">
                  <c:v>%</c:v>
                </c:pt>
              </c:strCache>
            </c:strRef>
          </c:tx>
          <c:spPr>
            <a:noFill/>
            <a:ln>
              <a:noFill/>
            </a:ln>
            <a:effectLst/>
          </c:spPr>
          <c:invertIfNegative val="0"/>
          <c:dLbls>
            <c:dLbl>
              <c:idx val="0"/>
              <c:layout>
                <c:manualLayout>
                  <c:x val="3.9048577814412032E-2"/>
                  <c:y val="-4.00863803629343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6B-4E49-B394-305F78F2FB4B}"/>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300%</c:v>
              </c:pt>
              <c:extLst>
                <c:ext xmlns:c15="http://schemas.microsoft.com/office/drawing/2012/chart" uri="{02D57815-91ED-43cb-92C2-25804820EDAC}">
                  <c15:autoCat val="1"/>
                </c:ext>
              </c:extLst>
            </c:strLit>
          </c:cat>
          <c:val>
            <c:numRef>
              <c:f>'Canais inferidos'!$R$37:$R$39</c:f>
              <c:numCache>
                <c:formatCode>0%</c:formatCode>
                <c:ptCount val="1"/>
                <c:pt idx="0">
                  <c:v>1.74</c:v>
                </c:pt>
              </c:numCache>
            </c:numRef>
          </c:val>
          <c:extLst>
            <c:ext xmlns:c16="http://schemas.microsoft.com/office/drawing/2014/chart" uri="{C3380CC4-5D6E-409C-BE32-E72D297353CC}">
              <c16:uniqueId val="{00000004-126B-4E49-B394-305F78F2FB4B}"/>
            </c:ext>
          </c:extLst>
        </c:ser>
        <c:dLbls>
          <c:showLegendKey val="0"/>
          <c:showVal val="0"/>
          <c:showCatName val="0"/>
          <c:showSerName val="0"/>
          <c:showPercent val="0"/>
          <c:showBubbleSize val="0"/>
        </c:dLbls>
        <c:gapWidth val="182"/>
        <c:axId val="476894592"/>
        <c:axId val="476898120"/>
      </c:barChart>
      <c:catAx>
        <c:axId val="3270358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476900080"/>
        <c:crosses val="autoZero"/>
        <c:auto val="1"/>
        <c:lblAlgn val="ctr"/>
        <c:lblOffset val="100"/>
        <c:noMultiLvlLbl val="0"/>
      </c:catAx>
      <c:valAx>
        <c:axId val="476900080"/>
        <c:scaling>
          <c:orientation val="minMax"/>
        </c:scaling>
        <c:delete val="0"/>
        <c:axPos val="t"/>
        <c:majorGridlines>
          <c:spPr>
            <a:ln w="9525" cap="flat" cmpd="sng" algn="ctr">
              <a:noFill/>
              <a:round/>
            </a:ln>
            <a:effectLst/>
          </c:spPr>
        </c:majorGridlines>
        <c:numFmt formatCode="_-[$R$-416]\ * #,##0.00_-;\-[$R$-416]\ * #,##0.00_-;_-[$R$-416]\ * &quot;-&quot;??_-;_-@_-" sourceLinked="1"/>
        <c:majorTickMark val="none"/>
        <c:minorTickMark val="none"/>
        <c:tickLblPos val="nextTo"/>
        <c:spPr>
          <a:solidFill>
            <a:srgbClr val="00CC00"/>
          </a:solid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327035864"/>
        <c:crosses val="autoZero"/>
        <c:crossBetween val="between"/>
      </c:valAx>
      <c:valAx>
        <c:axId val="476898120"/>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476894592"/>
        <c:crosses val="max"/>
        <c:crossBetween val="between"/>
      </c:valAx>
      <c:catAx>
        <c:axId val="476894592"/>
        <c:scaling>
          <c:orientation val="minMax"/>
        </c:scaling>
        <c:delete val="1"/>
        <c:axPos val="l"/>
        <c:numFmt formatCode="General" sourceLinked="1"/>
        <c:majorTickMark val="out"/>
        <c:minorTickMark val="none"/>
        <c:tickLblPos val="nextTo"/>
        <c:crossAx val="476898120"/>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90397101553252E-2"/>
          <c:y val="5.9045589565532221E-2"/>
          <c:w val="0.91981920579689347"/>
          <c:h val="0.84951645279210275"/>
        </c:manualLayout>
      </c:layout>
      <c:barChart>
        <c:barDir val="bar"/>
        <c:grouping val="clustered"/>
        <c:varyColors val="0"/>
        <c:ser>
          <c:idx val="0"/>
          <c:order val="0"/>
          <c:tx>
            <c:strRef>
              <c:f>'Canais Subsetores'!$AA$1</c:f>
              <c:strCache>
                <c:ptCount val="1"/>
                <c:pt idx="0">
                  <c:v>2019</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Subsetores'!$Z$2:$Z$7</c:f>
              <c:strCache>
                <c:ptCount val="6"/>
                <c:pt idx="0">
                  <c:v> Livrarias</c:v>
                </c:pt>
                <c:pt idx="1">
                  <c:v> Distribuidores</c:v>
                </c:pt>
                <c:pt idx="2">
                  <c:v> Escolas e Colégios</c:v>
                </c:pt>
                <c:pt idx="3">
                  <c:v> Internet – Market Place</c:v>
                </c:pt>
                <c:pt idx="4">
                  <c:v> Livrarias exclusivamente virtuais</c:v>
                </c:pt>
                <c:pt idx="5">
                  <c:v>Outros</c:v>
                </c:pt>
              </c:strCache>
            </c:strRef>
          </c:cat>
          <c:val>
            <c:numRef>
              <c:f>'Canais Subsetores'!$AA$2:$AA$7</c:f>
              <c:numCache>
                <c:formatCode>0.0%</c:formatCode>
                <c:ptCount val="6"/>
                <c:pt idx="0">
                  <c:v>0.36262571093719292</c:v>
                </c:pt>
                <c:pt idx="1">
                  <c:v>0.30220009770938455</c:v>
                </c:pt>
                <c:pt idx="2">
                  <c:v>0.16414024097268665</c:v>
                </c:pt>
                <c:pt idx="3">
                  <c:v>3.8033360643863125E-2</c:v>
                </c:pt>
                <c:pt idx="4">
                  <c:v>0.10656932531543202</c:v>
                </c:pt>
                <c:pt idx="5">
                  <c:v>2.643126442144066E-2</c:v>
                </c:pt>
              </c:numCache>
            </c:numRef>
          </c:val>
          <c:extLst>
            <c:ext xmlns:c16="http://schemas.microsoft.com/office/drawing/2014/chart" uri="{C3380CC4-5D6E-409C-BE32-E72D297353CC}">
              <c16:uniqueId val="{00000000-1931-4BB1-B195-5F033BCD3996}"/>
            </c:ext>
          </c:extLst>
        </c:ser>
        <c:ser>
          <c:idx val="1"/>
          <c:order val="1"/>
          <c:tx>
            <c:strRef>
              <c:f>'Canais Subsetores'!$AB$1</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Subsetores'!$Z$2:$Z$7</c:f>
              <c:strCache>
                <c:ptCount val="6"/>
                <c:pt idx="0">
                  <c:v> Livrarias</c:v>
                </c:pt>
                <c:pt idx="1">
                  <c:v> Distribuidores</c:v>
                </c:pt>
                <c:pt idx="2">
                  <c:v> Escolas e Colégios</c:v>
                </c:pt>
                <c:pt idx="3">
                  <c:v> Internet – Market Place</c:v>
                </c:pt>
                <c:pt idx="4">
                  <c:v> Livrarias exclusivamente virtuais</c:v>
                </c:pt>
                <c:pt idx="5">
                  <c:v>Outros</c:v>
                </c:pt>
              </c:strCache>
            </c:strRef>
          </c:cat>
          <c:val>
            <c:numRef>
              <c:f>'Canais Subsetores'!$AB$2:$AB$7</c:f>
              <c:numCache>
                <c:formatCode>0.0%</c:formatCode>
                <c:ptCount val="6"/>
                <c:pt idx="0">
                  <c:v>0.33400285490409715</c:v>
                </c:pt>
                <c:pt idx="1">
                  <c:v>0.28131295119516297</c:v>
                </c:pt>
                <c:pt idx="2">
                  <c:v>0.2362233073166416</c:v>
                </c:pt>
                <c:pt idx="3">
                  <c:v>7.0076570679066669E-2</c:v>
                </c:pt>
                <c:pt idx="4">
                  <c:v>6.0337885994358832E-2</c:v>
                </c:pt>
                <c:pt idx="5">
                  <c:v>1.8046429910672793E-2</c:v>
                </c:pt>
              </c:numCache>
            </c:numRef>
          </c:val>
          <c:extLst>
            <c:ext xmlns:c16="http://schemas.microsoft.com/office/drawing/2014/chart" uri="{C3380CC4-5D6E-409C-BE32-E72D297353CC}">
              <c16:uniqueId val="{00000001-1931-4BB1-B195-5F033BCD3996}"/>
            </c:ext>
          </c:extLst>
        </c:ser>
        <c:dLbls>
          <c:showLegendKey val="0"/>
          <c:showVal val="0"/>
          <c:showCatName val="0"/>
          <c:showSerName val="0"/>
          <c:showPercent val="0"/>
          <c:showBubbleSize val="0"/>
        </c:dLbls>
        <c:gapWidth val="74"/>
        <c:axId val="476895376"/>
        <c:axId val="476896160"/>
      </c:barChart>
      <c:catAx>
        <c:axId val="476895376"/>
        <c:scaling>
          <c:orientation val="maxMin"/>
        </c:scaling>
        <c:delete val="1"/>
        <c:axPos val="r"/>
        <c:numFmt formatCode="General" sourceLinked="1"/>
        <c:majorTickMark val="out"/>
        <c:minorTickMark val="none"/>
        <c:tickLblPos val="nextTo"/>
        <c:crossAx val="476896160"/>
        <c:crosses val="autoZero"/>
        <c:auto val="1"/>
        <c:lblAlgn val="ctr"/>
        <c:lblOffset val="100"/>
        <c:noMultiLvlLbl val="0"/>
      </c:catAx>
      <c:valAx>
        <c:axId val="476896160"/>
        <c:scaling>
          <c:orientation val="maxMin"/>
        </c:scaling>
        <c:delete val="1"/>
        <c:axPos val="t"/>
        <c:numFmt formatCode="0.0%" sourceLinked="1"/>
        <c:majorTickMark val="out"/>
        <c:minorTickMark val="none"/>
        <c:tickLblPos val="nextTo"/>
        <c:crossAx val="476895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87625443878338"/>
          <c:y val="5.1785714285714282E-2"/>
          <c:w val="0.69411764705882351"/>
          <c:h val="0.84285714285714286"/>
        </c:manualLayout>
      </c:layout>
      <c:pieChart>
        <c:varyColors val="1"/>
        <c:ser>
          <c:idx val="0"/>
          <c:order val="0"/>
          <c:tx>
            <c:strRef>
              <c:f>Sheet1!$B$1</c:f>
              <c:strCache>
                <c:ptCount val="1"/>
                <c:pt idx="0">
                  <c:v>Sales</c:v>
                </c:pt>
              </c:strCache>
            </c:strRef>
          </c:tx>
          <c:explosion val="25"/>
          <c:dPt>
            <c:idx val="0"/>
            <c:bubble3D val="0"/>
            <c:spPr>
              <a:solidFill>
                <a:schemeClr val="accent4"/>
              </a:solidFill>
            </c:spPr>
            <c:extLst>
              <c:ext xmlns:c16="http://schemas.microsoft.com/office/drawing/2014/chart" uri="{C3380CC4-5D6E-409C-BE32-E72D297353CC}">
                <c16:uniqueId val="{00000001-C862-4BF7-9EC6-B90FD144F014}"/>
              </c:ext>
            </c:extLst>
          </c:dPt>
          <c:dLbls>
            <c:delete val="1"/>
          </c:dLbls>
          <c:cat>
            <c:strRef>
              <c:f>Sheet1!$A$2:$A$3</c:f>
              <c:strCache>
                <c:ptCount val="2"/>
                <c:pt idx="0">
                  <c:v>Novos ISBNs</c:v>
                </c:pt>
                <c:pt idx="1">
                  <c:v>Reimpressões</c:v>
                </c:pt>
              </c:strCache>
            </c:strRef>
          </c:cat>
          <c:val>
            <c:numRef>
              <c:f>Sheet1!$B$2:$B$3</c:f>
              <c:numCache>
                <c:formatCode>0%</c:formatCode>
                <c:ptCount val="2"/>
                <c:pt idx="0">
                  <c:v>0.19709143389540246</c:v>
                </c:pt>
                <c:pt idx="1">
                  <c:v>0.80290856863411719</c:v>
                </c:pt>
              </c:numCache>
            </c:numRef>
          </c:val>
          <c:extLst>
            <c:ext xmlns:c16="http://schemas.microsoft.com/office/drawing/2014/chart" uri="{C3380CC4-5D6E-409C-BE32-E72D297353CC}">
              <c16:uniqueId val="{00000002-C862-4BF7-9EC6-B90FD144F014}"/>
            </c:ext>
          </c:extLst>
        </c:ser>
        <c:dLbls>
          <c:dLblPos val="ctr"/>
          <c:showLegendKey val="0"/>
          <c:showVal val="1"/>
          <c:showCatName val="0"/>
          <c:showSerName val="0"/>
          <c:showPercent val="0"/>
          <c:showBubbleSize val="0"/>
          <c:showLeaderLines val="1"/>
        </c:dLbls>
        <c:firstSliceAng val="210"/>
      </c:pieChart>
    </c:plotArea>
    <c:plotVisOnly val="1"/>
    <c:dispBlanksAs val="gap"/>
    <c:showDLblsOverMax val="0"/>
  </c:chart>
  <c:txPr>
    <a:bodyPr/>
    <a:lstStyle/>
    <a:p>
      <a:pPr>
        <a:defRPr sz="1800"/>
      </a:pPr>
      <a:endParaRPr lang="pt-B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13896954639384E-2"/>
          <c:y val="5.5586454287644582E-2"/>
          <c:w val="0.86962997096329819"/>
          <c:h val="0.87294524734252654"/>
        </c:manualLayout>
      </c:layout>
      <c:barChart>
        <c:barDir val="bar"/>
        <c:grouping val="clustered"/>
        <c:varyColors val="0"/>
        <c:ser>
          <c:idx val="2"/>
          <c:order val="2"/>
          <c:tx>
            <c:strRef>
              <c:f>'Canais Subsetores'!$AC$1</c:f>
              <c:strCache>
                <c:ptCount val="1"/>
                <c:pt idx="0">
                  <c:v>2019</c:v>
                </c:pt>
              </c:strCache>
            </c:strRef>
          </c:tx>
          <c:spPr>
            <a:solidFill>
              <a:schemeClr val="accent2">
                <a:lumMod val="20000"/>
                <a:lumOff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0E-4CFC-8692-5C79BDDBBA7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0E-4CFC-8692-5C79BDDBBA7D}"/>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0.13399141873216572"/>
                      <c:h val="3.9704610205460414E-2"/>
                    </c:manualLayout>
                  </c15:layout>
                </c:ext>
                <c:ext xmlns:c16="http://schemas.microsoft.com/office/drawing/2014/chart" uri="{C3380CC4-5D6E-409C-BE32-E72D297353CC}">
                  <c16:uniqueId val="{00000002-EE0E-4CFC-8692-5C79BDDBBA7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0E-4CFC-8692-5C79BDDBBA7D}"/>
                </c:ext>
              </c:extLst>
            </c:dLbl>
            <c:dLbl>
              <c:idx val="4"/>
              <c:layout>
                <c:manualLayout>
                  <c:x val="-2.8971117563711509E-2"/>
                  <c:y val="0"/>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0.16658392599134117"/>
                      <c:h val="5.1615993267098544E-2"/>
                    </c:manualLayout>
                  </c15:layout>
                </c:ext>
                <c:ext xmlns:c16="http://schemas.microsoft.com/office/drawing/2014/chart" uri="{C3380CC4-5D6E-409C-BE32-E72D297353CC}">
                  <c16:uniqueId val="{00000004-EE0E-4CFC-8692-5C79BDDBBA7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0E-4CFC-8692-5C79BDDBBA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Subsetores'!$Z$2:$Z$7</c:f>
              <c:strCache>
                <c:ptCount val="6"/>
                <c:pt idx="0">
                  <c:v> Bookstores</c:v>
                </c:pt>
                <c:pt idx="1">
                  <c:v> Distributors</c:v>
                </c:pt>
                <c:pt idx="2">
                  <c:v> Schools and Colleges</c:v>
                </c:pt>
                <c:pt idx="3">
                  <c:v> Internet – Marketplace</c:v>
                </c:pt>
                <c:pt idx="4">
                  <c:v> Exclusively virtual bookstores</c:v>
                </c:pt>
                <c:pt idx="5">
                  <c:v>Others</c:v>
                </c:pt>
              </c:strCache>
            </c:strRef>
          </c:cat>
          <c:val>
            <c:numRef>
              <c:f>'Canais Subsetores'!$AC$2:$AC$7</c:f>
              <c:numCache>
                <c:formatCode>0.0%</c:formatCode>
                <c:ptCount val="6"/>
                <c:pt idx="0">
                  <c:v>0.38085929457997025</c:v>
                </c:pt>
                <c:pt idx="1">
                  <c:v>0.30500327712722614</c:v>
                </c:pt>
                <c:pt idx="2">
                  <c:v>0.11969337967167265</c:v>
                </c:pt>
                <c:pt idx="3">
                  <c:v>6.5691055539930349E-2</c:v>
                </c:pt>
                <c:pt idx="4">
                  <c:v>0.12340892043424059</c:v>
                </c:pt>
                <c:pt idx="5">
                  <c:v>5.3440726469600013E-3</c:v>
                </c:pt>
              </c:numCache>
            </c:numRef>
          </c:val>
          <c:extLst>
            <c:ext xmlns:c16="http://schemas.microsoft.com/office/drawing/2014/chart" uri="{C3380CC4-5D6E-409C-BE32-E72D297353CC}">
              <c16:uniqueId val="{00000006-EE0E-4CFC-8692-5C79BDDBBA7D}"/>
            </c:ext>
          </c:extLst>
        </c:ser>
        <c:ser>
          <c:idx val="3"/>
          <c:order val="3"/>
          <c:tx>
            <c:strRef>
              <c:f>'Canais Subsetores'!$AD$1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Subsetores'!$Z$2:$Z$7</c:f>
              <c:strCache>
                <c:ptCount val="6"/>
                <c:pt idx="0">
                  <c:v> Bookstores</c:v>
                </c:pt>
                <c:pt idx="1">
                  <c:v> Distributors</c:v>
                </c:pt>
                <c:pt idx="2">
                  <c:v> Schools and Colleges</c:v>
                </c:pt>
                <c:pt idx="3">
                  <c:v> Internet – Marketplace</c:v>
                </c:pt>
                <c:pt idx="4">
                  <c:v> Exclusively virtual bookstores</c:v>
                </c:pt>
                <c:pt idx="5">
                  <c:v>Others</c:v>
                </c:pt>
              </c:strCache>
            </c:strRef>
          </c:cat>
          <c:val>
            <c:numRef>
              <c:f>'Canais Subsetores'!$AD$2:$AD$7</c:f>
              <c:numCache>
                <c:formatCode>0.0%</c:formatCode>
                <c:ptCount val="6"/>
                <c:pt idx="0">
                  <c:v>0.35554852608357196</c:v>
                </c:pt>
                <c:pt idx="1">
                  <c:v>0.25332070426337594</c:v>
                </c:pt>
                <c:pt idx="2">
                  <c:v>0.18295162998649958</c:v>
                </c:pt>
                <c:pt idx="3">
                  <c:v>0.13378270094669775</c:v>
                </c:pt>
                <c:pt idx="4">
                  <c:v>6.0716031825841725E-2</c:v>
                </c:pt>
                <c:pt idx="5">
                  <c:v>1.3680406894013055E-2</c:v>
                </c:pt>
              </c:numCache>
            </c:numRef>
          </c:val>
          <c:extLst>
            <c:ext xmlns:c16="http://schemas.microsoft.com/office/drawing/2014/chart" uri="{C3380CC4-5D6E-409C-BE32-E72D297353CC}">
              <c16:uniqueId val="{00000007-EE0E-4CFC-8692-5C79BDDBBA7D}"/>
            </c:ext>
          </c:extLst>
        </c:ser>
        <c:dLbls>
          <c:showLegendKey val="0"/>
          <c:showVal val="0"/>
          <c:showCatName val="0"/>
          <c:showSerName val="0"/>
          <c:showPercent val="0"/>
          <c:showBubbleSize val="0"/>
        </c:dLbls>
        <c:gapWidth val="74"/>
        <c:axId val="476899296"/>
        <c:axId val="476890280"/>
        <c:extLst>
          <c:ext xmlns:c15="http://schemas.microsoft.com/office/drawing/2012/chart" uri="{02D57815-91ED-43cb-92C2-25804820EDAC}">
            <c15:filteredBarSeries>
              <c15:ser>
                <c:idx val="0"/>
                <c:order val="0"/>
                <c:tx>
                  <c:strRef>
                    <c:extLst>
                      <c:ext uri="{02D57815-91ED-43cb-92C2-25804820EDAC}">
                        <c15:formulaRef>
                          <c15:sqref>'Canais Subsetores'!$AA$1</c15:sqref>
                        </c15:formulaRef>
                      </c:ext>
                    </c:extLst>
                    <c:strCache>
                      <c:ptCount val="1"/>
                      <c:pt idx="0">
                        <c:v>2019</c:v>
                      </c:pt>
                    </c:strCache>
                  </c:strRef>
                </c:tx>
                <c:spPr>
                  <a:solidFill>
                    <a:schemeClr val="accent1"/>
                  </a:solidFill>
                  <a:ln>
                    <a:noFill/>
                  </a:ln>
                  <a:effectLst/>
                </c:spPr>
                <c:invertIfNegative val="0"/>
                <c:cat>
                  <c:strRef>
                    <c:extLst>
                      <c:ext uri="{02D57815-91ED-43cb-92C2-25804820EDAC}">
                        <c15:formulaRef>
                          <c15:sqref>'Canais Subsetores'!$Z$2:$Z$7</c15:sqref>
                        </c15:formulaRef>
                      </c:ext>
                    </c:extLst>
                    <c:strCache>
                      <c:ptCount val="6"/>
                      <c:pt idx="0">
                        <c:v> Bookstores</c:v>
                      </c:pt>
                      <c:pt idx="1">
                        <c:v> Distributors</c:v>
                      </c:pt>
                      <c:pt idx="2">
                        <c:v> Schools and Colleges</c:v>
                      </c:pt>
                      <c:pt idx="3">
                        <c:v> Internet – Marketplace</c:v>
                      </c:pt>
                      <c:pt idx="4">
                        <c:v> Exclusively virtual bookstores</c:v>
                      </c:pt>
                      <c:pt idx="5">
                        <c:v>Others</c:v>
                      </c:pt>
                    </c:strCache>
                  </c:strRef>
                </c:cat>
                <c:val>
                  <c:numRef>
                    <c:extLst>
                      <c:ext uri="{02D57815-91ED-43cb-92C2-25804820EDAC}">
                        <c15:formulaRef>
                          <c15:sqref>'Canais Subsetores'!$AA$2:$AA$7</c15:sqref>
                        </c15:formulaRef>
                      </c:ext>
                    </c:extLst>
                    <c:numCache>
                      <c:formatCode>0.0%</c:formatCode>
                      <c:ptCount val="6"/>
                      <c:pt idx="0">
                        <c:v>0.36262571093719292</c:v>
                      </c:pt>
                      <c:pt idx="1">
                        <c:v>0.30220009770938455</c:v>
                      </c:pt>
                      <c:pt idx="2">
                        <c:v>0.16414024097268665</c:v>
                      </c:pt>
                      <c:pt idx="3">
                        <c:v>3.8033360643863125E-2</c:v>
                      </c:pt>
                      <c:pt idx="4">
                        <c:v>0.10656932531543202</c:v>
                      </c:pt>
                      <c:pt idx="5">
                        <c:v>2.643126442144066E-2</c:v>
                      </c:pt>
                    </c:numCache>
                  </c:numRef>
                </c:val>
                <c:extLst>
                  <c:ext xmlns:c16="http://schemas.microsoft.com/office/drawing/2014/chart" uri="{C3380CC4-5D6E-409C-BE32-E72D297353CC}">
                    <c16:uniqueId val="{00000008-EE0E-4CFC-8692-5C79BDDBBA7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'Canais Subsetores'!$AB$1</c15:sqref>
                        </c15:formulaRef>
                      </c:ext>
                    </c:extLst>
                    <c:strCache>
                      <c:ptCount val="1"/>
                      <c:pt idx="0">
                        <c:v>2020</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'Canais Subsetores'!$Z$2:$Z$7</c15:sqref>
                        </c15:formulaRef>
                      </c:ext>
                    </c:extLst>
                    <c:strCache>
                      <c:ptCount val="6"/>
                      <c:pt idx="0">
                        <c:v> Bookstores</c:v>
                      </c:pt>
                      <c:pt idx="1">
                        <c:v> Distributors</c:v>
                      </c:pt>
                      <c:pt idx="2">
                        <c:v> Schools and Colleges</c:v>
                      </c:pt>
                      <c:pt idx="3">
                        <c:v> Internet – Marketplace</c:v>
                      </c:pt>
                      <c:pt idx="4">
                        <c:v> Exclusively virtual bookstores</c:v>
                      </c:pt>
                      <c:pt idx="5">
                        <c:v>Others</c:v>
                      </c:pt>
                    </c:strCache>
                  </c:strRef>
                </c:cat>
                <c:val>
                  <c:numRef>
                    <c:extLst xmlns:c15="http://schemas.microsoft.com/office/drawing/2012/chart">
                      <c:ext xmlns:c15="http://schemas.microsoft.com/office/drawing/2012/chart" uri="{02D57815-91ED-43cb-92C2-25804820EDAC}">
                        <c15:formulaRef>
                          <c15:sqref>'Canais Subsetores'!$AB$2:$AB$7</c15:sqref>
                        </c15:formulaRef>
                      </c:ext>
                    </c:extLst>
                    <c:numCache>
                      <c:formatCode>0.0%</c:formatCode>
                      <c:ptCount val="6"/>
                      <c:pt idx="0">
                        <c:v>0.33400285490409715</c:v>
                      </c:pt>
                      <c:pt idx="1">
                        <c:v>0.28131295119516297</c:v>
                      </c:pt>
                      <c:pt idx="2">
                        <c:v>0.2362233073166416</c:v>
                      </c:pt>
                      <c:pt idx="3">
                        <c:v>7.0076570679066669E-2</c:v>
                      </c:pt>
                      <c:pt idx="4">
                        <c:v>6.0337885994358832E-2</c:v>
                      </c:pt>
                      <c:pt idx="5">
                        <c:v>1.8046429910672793E-2</c:v>
                      </c:pt>
                    </c:numCache>
                  </c:numRef>
                </c:val>
                <c:extLst xmlns:c15="http://schemas.microsoft.com/office/drawing/2012/chart">
                  <c:ext xmlns:c16="http://schemas.microsoft.com/office/drawing/2014/chart" uri="{C3380CC4-5D6E-409C-BE32-E72D297353CC}">
                    <c16:uniqueId val="{00000009-EE0E-4CFC-8692-5C79BDDBBA7D}"/>
                  </c:ext>
                </c:extLst>
              </c15:ser>
            </c15:filteredBarSeries>
          </c:ext>
        </c:extLst>
      </c:barChart>
      <c:catAx>
        <c:axId val="476899296"/>
        <c:scaling>
          <c:orientation val="maxMin"/>
        </c:scaling>
        <c:delete val="1"/>
        <c:axPos val="l"/>
        <c:numFmt formatCode="General" sourceLinked="1"/>
        <c:majorTickMark val="none"/>
        <c:minorTickMark val="none"/>
        <c:tickLblPos val="nextTo"/>
        <c:crossAx val="476890280"/>
        <c:crosses val="autoZero"/>
        <c:auto val="1"/>
        <c:lblAlgn val="ctr"/>
        <c:lblOffset val="100"/>
        <c:noMultiLvlLbl val="0"/>
      </c:catAx>
      <c:valAx>
        <c:axId val="476890280"/>
        <c:scaling>
          <c:orientation val="minMax"/>
        </c:scaling>
        <c:delete val="1"/>
        <c:axPos val="t"/>
        <c:numFmt formatCode="0.0%" sourceLinked="1"/>
        <c:majorTickMark val="none"/>
        <c:minorTickMark val="none"/>
        <c:tickLblPos val="nextTo"/>
        <c:crossAx val="47689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32667741127742E-2"/>
          <c:y val="4.7590249965553999E-2"/>
          <c:w val="0.92533466451774449"/>
          <c:h val="0.8244669229026419"/>
        </c:manualLayout>
      </c:layout>
      <c:barChart>
        <c:barDir val="bar"/>
        <c:grouping val="clustered"/>
        <c:varyColors val="0"/>
        <c:ser>
          <c:idx val="0"/>
          <c:order val="0"/>
          <c:tx>
            <c:strRef>
              <c:f>'Canais Subsetores'!$AA$23</c:f>
              <c:strCache>
                <c:ptCount val="1"/>
                <c:pt idx="0">
                  <c:v>2019</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Subsetores'!$Z$24:$Z$29</c:f>
              <c:strCache>
                <c:ptCount val="6"/>
                <c:pt idx="0">
                  <c:v> Livrarias exclusivamente virtuais</c:v>
                </c:pt>
                <c:pt idx="1">
                  <c:v> Livrarias</c:v>
                </c:pt>
                <c:pt idx="2">
                  <c:v> Distribuidores</c:v>
                </c:pt>
                <c:pt idx="3">
                  <c:v> Clube do Livro</c:v>
                </c:pt>
                <c:pt idx="4">
                  <c:v> Supermercado</c:v>
                </c:pt>
                <c:pt idx="5">
                  <c:v>Outros</c:v>
                </c:pt>
              </c:strCache>
            </c:strRef>
          </c:cat>
          <c:val>
            <c:numRef>
              <c:f>'Canais Subsetores'!$AA$24:$AA$29</c:f>
              <c:numCache>
                <c:formatCode>0.0%</c:formatCode>
                <c:ptCount val="6"/>
                <c:pt idx="0">
                  <c:v>0.12904459190676854</c:v>
                </c:pt>
                <c:pt idx="1">
                  <c:v>0.57665182933717452</c:v>
                </c:pt>
                <c:pt idx="2">
                  <c:v>0.13150760412058829</c:v>
                </c:pt>
                <c:pt idx="3">
                  <c:v>1.54E-2</c:v>
                </c:pt>
                <c:pt idx="4">
                  <c:v>3.4503321609397494E-2</c:v>
                </c:pt>
                <c:pt idx="5">
                  <c:v>0.113</c:v>
                </c:pt>
              </c:numCache>
            </c:numRef>
          </c:val>
          <c:extLst>
            <c:ext xmlns:c16="http://schemas.microsoft.com/office/drawing/2014/chart" uri="{C3380CC4-5D6E-409C-BE32-E72D297353CC}">
              <c16:uniqueId val="{00000000-B7F0-4F96-91B7-91A6912E906B}"/>
            </c:ext>
          </c:extLst>
        </c:ser>
        <c:ser>
          <c:idx val="1"/>
          <c:order val="1"/>
          <c:tx>
            <c:strRef>
              <c:f>'Canais Subsetores'!$AB$23</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Subsetores'!$Z$24:$Z$29</c:f>
              <c:strCache>
                <c:ptCount val="6"/>
                <c:pt idx="0">
                  <c:v> Livrarias exclusivamente virtuais</c:v>
                </c:pt>
                <c:pt idx="1">
                  <c:v> Livrarias</c:v>
                </c:pt>
                <c:pt idx="2">
                  <c:v> Distribuidores</c:v>
                </c:pt>
                <c:pt idx="3">
                  <c:v> Clube do Livro</c:v>
                </c:pt>
                <c:pt idx="4">
                  <c:v> Supermercado</c:v>
                </c:pt>
                <c:pt idx="5">
                  <c:v>Outros</c:v>
                </c:pt>
              </c:strCache>
            </c:strRef>
          </c:cat>
          <c:val>
            <c:numRef>
              <c:f>'Canais Subsetores'!$AB$24:$AB$29</c:f>
              <c:numCache>
                <c:formatCode>0.0%</c:formatCode>
                <c:ptCount val="6"/>
                <c:pt idx="0">
                  <c:v>0.38537282009915563</c:v>
                </c:pt>
                <c:pt idx="1">
                  <c:v>0.29798773220270525</c:v>
                </c:pt>
                <c:pt idx="2">
                  <c:v>0.10687563985977659</c:v>
                </c:pt>
                <c:pt idx="3">
                  <c:v>4.0862889942367392E-2</c:v>
                </c:pt>
                <c:pt idx="4">
                  <c:v>2.8050723005067515E-2</c:v>
                </c:pt>
                <c:pt idx="5">
                  <c:v>0.14085019489092759</c:v>
                </c:pt>
              </c:numCache>
            </c:numRef>
          </c:val>
          <c:extLst>
            <c:ext xmlns:c16="http://schemas.microsoft.com/office/drawing/2014/chart" uri="{C3380CC4-5D6E-409C-BE32-E72D297353CC}">
              <c16:uniqueId val="{00000001-B7F0-4F96-91B7-91A6912E906B}"/>
            </c:ext>
          </c:extLst>
        </c:ser>
        <c:dLbls>
          <c:dLblPos val="outEnd"/>
          <c:showLegendKey val="0"/>
          <c:showVal val="1"/>
          <c:showCatName val="0"/>
          <c:showSerName val="0"/>
          <c:showPercent val="0"/>
          <c:showBubbleSize val="0"/>
        </c:dLbls>
        <c:gapWidth val="74"/>
        <c:axId val="476897336"/>
        <c:axId val="476894984"/>
      </c:barChart>
      <c:catAx>
        <c:axId val="476897336"/>
        <c:scaling>
          <c:orientation val="maxMin"/>
        </c:scaling>
        <c:delete val="1"/>
        <c:axPos val="r"/>
        <c:numFmt formatCode="General" sourceLinked="1"/>
        <c:majorTickMark val="out"/>
        <c:minorTickMark val="none"/>
        <c:tickLblPos val="nextTo"/>
        <c:crossAx val="476894984"/>
        <c:crosses val="autoZero"/>
        <c:auto val="1"/>
        <c:lblAlgn val="ctr"/>
        <c:lblOffset val="100"/>
        <c:noMultiLvlLbl val="0"/>
      </c:catAx>
      <c:valAx>
        <c:axId val="476894984"/>
        <c:scaling>
          <c:orientation val="maxMin"/>
        </c:scaling>
        <c:delete val="1"/>
        <c:axPos val="t"/>
        <c:numFmt formatCode="0.0%" sourceLinked="1"/>
        <c:majorTickMark val="out"/>
        <c:minorTickMark val="none"/>
        <c:tickLblPos val="nextTo"/>
        <c:crossAx val="476897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114961227992E-2"/>
          <c:y val="4.4907513666735462E-2"/>
          <c:w val="0.92057700775440154"/>
          <c:h val="0.92243247639382053"/>
        </c:manualLayout>
      </c:layout>
      <c:barChart>
        <c:barDir val="bar"/>
        <c:grouping val="clustered"/>
        <c:varyColors val="0"/>
        <c:ser>
          <c:idx val="2"/>
          <c:order val="2"/>
          <c:tx>
            <c:strRef>
              <c:f>'Canais Subsetores'!$AC$23</c:f>
              <c:strCache>
                <c:ptCount val="1"/>
                <c:pt idx="0">
                  <c:v>2019</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Subsetores'!$Z$24:$Z$29</c:f>
              <c:strCache>
                <c:ptCount val="6"/>
                <c:pt idx="0">
                  <c:v> Livrarias exclusivamente virtuais</c:v>
                </c:pt>
                <c:pt idx="1">
                  <c:v> Livrarias</c:v>
                </c:pt>
                <c:pt idx="2">
                  <c:v> Distribuidores</c:v>
                </c:pt>
                <c:pt idx="3">
                  <c:v> Clube do Livro</c:v>
                </c:pt>
                <c:pt idx="4">
                  <c:v> Supermercado</c:v>
                </c:pt>
                <c:pt idx="5">
                  <c:v>Outros</c:v>
                </c:pt>
              </c:strCache>
            </c:strRef>
          </c:cat>
          <c:val>
            <c:numRef>
              <c:f>'Canais Subsetores'!$AC$24:$AC$29</c:f>
              <c:numCache>
                <c:formatCode>0.0%</c:formatCode>
                <c:ptCount val="6"/>
                <c:pt idx="0">
                  <c:v>0.13679507380256811</c:v>
                </c:pt>
                <c:pt idx="1">
                  <c:v>0.57929147297962114</c:v>
                </c:pt>
                <c:pt idx="2">
                  <c:v>0.15515406164910153</c:v>
                </c:pt>
                <c:pt idx="3">
                  <c:v>1.0999999999999999E-2</c:v>
                </c:pt>
                <c:pt idx="4">
                  <c:v>2.473767638236922E-2</c:v>
                </c:pt>
                <c:pt idx="5">
                  <c:v>9.2999999999999999E-2</c:v>
                </c:pt>
              </c:numCache>
            </c:numRef>
          </c:val>
          <c:extLst>
            <c:ext xmlns:c16="http://schemas.microsoft.com/office/drawing/2014/chart" uri="{C3380CC4-5D6E-409C-BE32-E72D297353CC}">
              <c16:uniqueId val="{00000000-D6D6-40EC-AC8D-F600E300765F}"/>
            </c:ext>
          </c:extLst>
        </c:ser>
        <c:ser>
          <c:idx val="3"/>
          <c:order val="3"/>
          <c:tx>
            <c:strRef>
              <c:f>'Canais Subsetores'!$AD$23</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Subsetores'!$Z$24:$Z$29</c:f>
              <c:strCache>
                <c:ptCount val="6"/>
                <c:pt idx="0">
                  <c:v> Livrarias exclusivamente virtuais</c:v>
                </c:pt>
                <c:pt idx="1">
                  <c:v> Livrarias</c:v>
                </c:pt>
                <c:pt idx="2">
                  <c:v> Distribuidores</c:v>
                </c:pt>
                <c:pt idx="3">
                  <c:v> Clube do Livro</c:v>
                </c:pt>
                <c:pt idx="4">
                  <c:v> Supermercado</c:v>
                </c:pt>
                <c:pt idx="5">
                  <c:v>Outros</c:v>
                </c:pt>
              </c:strCache>
            </c:strRef>
          </c:cat>
          <c:val>
            <c:numRef>
              <c:f>'Canais Subsetores'!$AD$24:$AD$29</c:f>
              <c:numCache>
                <c:formatCode>0.0%</c:formatCode>
                <c:ptCount val="6"/>
                <c:pt idx="0">
                  <c:v>0.46170438246177192</c:v>
                </c:pt>
                <c:pt idx="1">
                  <c:v>0.28932288510501003</c:v>
                </c:pt>
                <c:pt idx="2">
                  <c:v>0.12531340570660784</c:v>
                </c:pt>
                <c:pt idx="3">
                  <c:v>2.7333288627775783E-2</c:v>
                </c:pt>
                <c:pt idx="4">
                  <c:v>1.9100490442995395E-2</c:v>
                </c:pt>
                <c:pt idx="5">
                  <c:v>7.7225547655839027E-2</c:v>
                </c:pt>
              </c:numCache>
            </c:numRef>
          </c:val>
          <c:extLst>
            <c:ext xmlns:c16="http://schemas.microsoft.com/office/drawing/2014/chart" uri="{C3380CC4-5D6E-409C-BE32-E72D297353CC}">
              <c16:uniqueId val="{00000001-D6D6-40EC-AC8D-F600E300765F}"/>
            </c:ext>
          </c:extLst>
        </c:ser>
        <c:dLbls>
          <c:dLblPos val="outEnd"/>
          <c:showLegendKey val="0"/>
          <c:showVal val="1"/>
          <c:showCatName val="0"/>
          <c:showSerName val="0"/>
          <c:showPercent val="0"/>
          <c:showBubbleSize val="0"/>
        </c:dLbls>
        <c:gapWidth val="74"/>
        <c:axId val="476899688"/>
        <c:axId val="476901256"/>
        <c:extLst>
          <c:ext xmlns:c15="http://schemas.microsoft.com/office/drawing/2012/chart" uri="{02D57815-91ED-43cb-92C2-25804820EDAC}">
            <c15:filteredBarSeries>
              <c15:ser>
                <c:idx val="0"/>
                <c:order val="0"/>
                <c:tx>
                  <c:strRef>
                    <c:extLst>
                      <c:ext uri="{02D57815-91ED-43cb-92C2-25804820EDAC}">
                        <c15:formulaRef>
                          <c15:sqref>'Canais Subsetores'!$AA$23</c15:sqref>
                        </c15:formulaRef>
                      </c:ext>
                    </c:extLst>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'Canais Subsetores'!$Z$24:$Z$29</c15:sqref>
                        </c15:formulaRef>
                      </c:ext>
                    </c:extLst>
                    <c:strCache>
                      <c:ptCount val="6"/>
                      <c:pt idx="0">
                        <c:v> Livrarias exclusivamente virtuais</c:v>
                      </c:pt>
                      <c:pt idx="1">
                        <c:v> Livrarias</c:v>
                      </c:pt>
                      <c:pt idx="2">
                        <c:v> Distribuidores</c:v>
                      </c:pt>
                      <c:pt idx="3">
                        <c:v> Clube do Livro</c:v>
                      </c:pt>
                      <c:pt idx="4">
                        <c:v> Supermercado</c:v>
                      </c:pt>
                      <c:pt idx="5">
                        <c:v>Outros</c:v>
                      </c:pt>
                    </c:strCache>
                  </c:strRef>
                </c:cat>
                <c:val>
                  <c:numRef>
                    <c:extLst>
                      <c:ext uri="{02D57815-91ED-43cb-92C2-25804820EDAC}">
                        <c15:formulaRef>
                          <c15:sqref>'Canais Subsetores'!$AA$24:$AA$29</c15:sqref>
                        </c15:formulaRef>
                      </c:ext>
                    </c:extLst>
                    <c:numCache>
                      <c:formatCode>0.0%</c:formatCode>
                      <c:ptCount val="6"/>
                      <c:pt idx="0">
                        <c:v>0.12904459190676854</c:v>
                      </c:pt>
                      <c:pt idx="1">
                        <c:v>0.57665182933717452</c:v>
                      </c:pt>
                      <c:pt idx="2">
                        <c:v>0.13150760412058829</c:v>
                      </c:pt>
                      <c:pt idx="3">
                        <c:v>1.54E-2</c:v>
                      </c:pt>
                      <c:pt idx="4">
                        <c:v>3.4503321609397494E-2</c:v>
                      </c:pt>
                      <c:pt idx="5">
                        <c:v>0.113</c:v>
                      </c:pt>
                    </c:numCache>
                  </c:numRef>
                </c:val>
                <c:extLst>
                  <c:ext xmlns:c16="http://schemas.microsoft.com/office/drawing/2014/chart" uri="{C3380CC4-5D6E-409C-BE32-E72D297353CC}">
                    <c16:uniqueId val="{00000002-D6D6-40EC-AC8D-F600E300765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'Canais Subsetores'!$AB$23</c15:sqref>
                        </c15:formulaRef>
                      </c:ext>
                    </c:extLst>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'Canais Subsetores'!$Z$24:$Z$29</c15:sqref>
                        </c15:formulaRef>
                      </c:ext>
                    </c:extLst>
                    <c:strCache>
                      <c:ptCount val="6"/>
                      <c:pt idx="0">
                        <c:v> Livrarias exclusivamente virtuais</c:v>
                      </c:pt>
                      <c:pt idx="1">
                        <c:v> Livrarias</c:v>
                      </c:pt>
                      <c:pt idx="2">
                        <c:v> Distribuidores</c:v>
                      </c:pt>
                      <c:pt idx="3">
                        <c:v> Clube do Livro</c:v>
                      </c:pt>
                      <c:pt idx="4">
                        <c:v> Supermercado</c:v>
                      </c:pt>
                      <c:pt idx="5">
                        <c:v>Outros</c:v>
                      </c:pt>
                    </c:strCache>
                  </c:strRef>
                </c:cat>
                <c:val>
                  <c:numRef>
                    <c:extLst xmlns:c15="http://schemas.microsoft.com/office/drawing/2012/chart">
                      <c:ext xmlns:c15="http://schemas.microsoft.com/office/drawing/2012/chart" uri="{02D57815-91ED-43cb-92C2-25804820EDAC}">
                        <c15:formulaRef>
                          <c15:sqref>'Canais Subsetores'!$AB$24:$AB$29</c15:sqref>
                        </c15:formulaRef>
                      </c:ext>
                    </c:extLst>
                    <c:numCache>
                      <c:formatCode>0.0%</c:formatCode>
                      <c:ptCount val="6"/>
                      <c:pt idx="0">
                        <c:v>0.38537282009915563</c:v>
                      </c:pt>
                      <c:pt idx="1">
                        <c:v>0.29798773220270525</c:v>
                      </c:pt>
                      <c:pt idx="2">
                        <c:v>0.10687563985977659</c:v>
                      </c:pt>
                      <c:pt idx="3">
                        <c:v>4.0862889942367392E-2</c:v>
                      </c:pt>
                      <c:pt idx="4">
                        <c:v>2.8050723005067515E-2</c:v>
                      </c:pt>
                      <c:pt idx="5">
                        <c:v>0.14085019489092759</c:v>
                      </c:pt>
                    </c:numCache>
                  </c:numRef>
                </c:val>
                <c:extLst xmlns:c15="http://schemas.microsoft.com/office/drawing/2012/chart">
                  <c:ext xmlns:c16="http://schemas.microsoft.com/office/drawing/2014/chart" uri="{C3380CC4-5D6E-409C-BE32-E72D297353CC}">
                    <c16:uniqueId val="{00000003-D6D6-40EC-AC8D-F600E300765F}"/>
                  </c:ext>
                </c:extLst>
              </c15:ser>
            </c15:filteredBarSeries>
          </c:ext>
        </c:extLst>
      </c:barChart>
      <c:catAx>
        <c:axId val="476899688"/>
        <c:scaling>
          <c:orientation val="maxMin"/>
        </c:scaling>
        <c:delete val="1"/>
        <c:axPos val="l"/>
        <c:numFmt formatCode="General" sourceLinked="1"/>
        <c:majorTickMark val="none"/>
        <c:minorTickMark val="none"/>
        <c:tickLblPos val="nextTo"/>
        <c:crossAx val="476901256"/>
        <c:crosses val="autoZero"/>
        <c:auto val="1"/>
        <c:lblAlgn val="ctr"/>
        <c:lblOffset val="100"/>
        <c:noMultiLvlLbl val="0"/>
      </c:catAx>
      <c:valAx>
        <c:axId val="476901256"/>
        <c:scaling>
          <c:orientation val="minMax"/>
        </c:scaling>
        <c:delete val="1"/>
        <c:axPos val="t"/>
        <c:numFmt formatCode="0.0%" sourceLinked="1"/>
        <c:majorTickMark val="none"/>
        <c:minorTickMark val="none"/>
        <c:tickLblPos val="nextTo"/>
        <c:crossAx val="476899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78685171532723E-2"/>
          <c:y val="4.1466630493438059E-2"/>
          <c:w val="0.92504262965693451"/>
          <c:h val="0.84544255906991272"/>
        </c:manualLayout>
      </c:layout>
      <c:barChart>
        <c:barDir val="bar"/>
        <c:grouping val="clustered"/>
        <c:varyColors val="0"/>
        <c:ser>
          <c:idx val="0"/>
          <c:order val="0"/>
          <c:tx>
            <c:strRef>
              <c:f>'Canais Subsetores'!$AA$45</c:f>
              <c:strCache>
                <c:ptCount val="1"/>
                <c:pt idx="0">
                  <c:v>2019</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Subsetores'!$Z$46:$Z$51</c:f>
              <c:strCache>
                <c:ptCount val="6"/>
                <c:pt idx="0">
                  <c:v> Livrarias</c:v>
                </c:pt>
                <c:pt idx="1">
                  <c:v> Livrarias exclusivamente virtuais</c:v>
                </c:pt>
                <c:pt idx="2">
                  <c:v> Distribuidores</c:v>
                </c:pt>
                <c:pt idx="3">
                  <c:v> Igrejas e Templos</c:v>
                </c:pt>
                <c:pt idx="4">
                  <c:v> Porta-a-porta e catálogo</c:v>
                </c:pt>
                <c:pt idx="5">
                  <c:v>Outros</c:v>
                </c:pt>
              </c:strCache>
            </c:strRef>
          </c:cat>
          <c:val>
            <c:numRef>
              <c:f>'Canais Subsetores'!$AA$46:$AA$51</c:f>
              <c:numCache>
                <c:formatCode>0.0%</c:formatCode>
                <c:ptCount val="6"/>
                <c:pt idx="0">
                  <c:v>0.38621788164331916</c:v>
                </c:pt>
                <c:pt idx="1">
                  <c:v>4.0000000000000001E-3</c:v>
                </c:pt>
                <c:pt idx="2" formatCode="0%">
                  <c:v>0.25003805928167627</c:v>
                </c:pt>
                <c:pt idx="3">
                  <c:v>0.1556648503675517</c:v>
                </c:pt>
                <c:pt idx="4">
                  <c:v>0.13126500823258089</c:v>
                </c:pt>
                <c:pt idx="5">
                  <c:v>7.0000000000000007E-2</c:v>
                </c:pt>
              </c:numCache>
            </c:numRef>
          </c:val>
          <c:extLst>
            <c:ext xmlns:c16="http://schemas.microsoft.com/office/drawing/2014/chart" uri="{C3380CC4-5D6E-409C-BE32-E72D297353CC}">
              <c16:uniqueId val="{00000000-8AA5-4740-890A-DD507A3EFFFC}"/>
            </c:ext>
          </c:extLst>
        </c:ser>
        <c:ser>
          <c:idx val="1"/>
          <c:order val="1"/>
          <c:tx>
            <c:strRef>
              <c:f>'Canais Subsetores'!$AB$45</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Subsetores'!$Z$46:$Z$51</c:f>
              <c:strCache>
                <c:ptCount val="6"/>
                <c:pt idx="0">
                  <c:v> Livrarias</c:v>
                </c:pt>
                <c:pt idx="1">
                  <c:v> Livrarias exclusivamente virtuais</c:v>
                </c:pt>
                <c:pt idx="2">
                  <c:v> Distribuidores</c:v>
                </c:pt>
                <c:pt idx="3">
                  <c:v> Igrejas e Templos</c:v>
                </c:pt>
                <c:pt idx="4">
                  <c:v> Porta-a-porta e catálogo</c:v>
                </c:pt>
                <c:pt idx="5">
                  <c:v>Outros</c:v>
                </c:pt>
              </c:strCache>
            </c:strRef>
          </c:cat>
          <c:val>
            <c:numRef>
              <c:f>'Canais Subsetores'!$AB$46:$AB$51</c:f>
              <c:numCache>
                <c:formatCode>0.0%</c:formatCode>
                <c:ptCount val="6"/>
                <c:pt idx="0">
                  <c:v>0.29291122132975439</c:v>
                </c:pt>
                <c:pt idx="1">
                  <c:v>0.20131660143267849</c:v>
                </c:pt>
                <c:pt idx="2">
                  <c:v>0.1619905120496567</c:v>
                </c:pt>
                <c:pt idx="3">
                  <c:v>0.21930879681755119</c:v>
                </c:pt>
                <c:pt idx="4">
                  <c:v>4.7279697442114826E-2</c:v>
                </c:pt>
                <c:pt idx="5">
                  <c:v>7.7193170928244459E-2</c:v>
                </c:pt>
              </c:numCache>
            </c:numRef>
          </c:val>
          <c:extLst>
            <c:ext xmlns:c16="http://schemas.microsoft.com/office/drawing/2014/chart" uri="{C3380CC4-5D6E-409C-BE32-E72D297353CC}">
              <c16:uniqueId val="{00000001-8AA5-4740-890A-DD507A3EFFFC}"/>
            </c:ext>
          </c:extLst>
        </c:ser>
        <c:dLbls>
          <c:dLblPos val="outEnd"/>
          <c:showLegendKey val="0"/>
          <c:showVal val="1"/>
          <c:showCatName val="0"/>
          <c:showSerName val="0"/>
          <c:showPercent val="0"/>
          <c:showBubbleSize val="0"/>
        </c:dLbls>
        <c:gapWidth val="74"/>
        <c:axId val="476900864"/>
        <c:axId val="476891848"/>
        <c:extLst>
          <c:ext xmlns:c15="http://schemas.microsoft.com/office/drawing/2012/chart" uri="{02D57815-91ED-43cb-92C2-25804820EDAC}">
            <c15:filteredBarSeries>
              <c15:ser>
                <c:idx val="2"/>
                <c:order val="2"/>
                <c:tx>
                  <c:strRef>
                    <c:extLst>
                      <c:ext uri="{02D57815-91ED-43cb-92C2-25804820EDAC}">
                        <c15:formulaRef>
                          <c15:sqref>'Canais Subsetores'!$AC$45</c15:sqref>
                        </c15:formulaRef>
                      </c:ext>
                    </c:extLst>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'Canais Subsetores'!$Z$46:$Z$51</c15:sqref>
                        </c15:formulaRef>
                      </c:ext>
                    </c:extLst>
                    <c:strCache>
                      <c:ptCount val="6"/>
                      <c:pt idx="0">
                        <c:v> Livrarias</c:v>
                      </c:pt>
                      <c:pt idx="1">
                        <c:v> Livrarias exclusivamente virtuais</c:v>
                      </c:pt>
                      <c:pt idx="2">
                        <c:v> Distribuidores</c:v>
                      </c:pt>
                      <c:pt idx="3">
                        <c:v> Igrejas e Templos</c:v>
                      </c:pt>
                      <c:pt idx="4">
                        <c:v> Porta-a-porta e catálogo</c:v>
                      </c:pt>
                      <c:pt idx="5">
                        <c:v>Outros</c:v>
                      </c:pt>
                    </c:strCache>
                  </c:strRef>
                </c:cat>
                <c:val>
                  <c:numRef>
                    <c:extLst>
                      <c:ext uri="{02D57815-91ED-43cb-92C2-25804820EDAC}">
                        <c15:formulaRef>
                          <c15:sqref>'Canais Subsetores'!$AC$46:$AC$51</c15:sqref>
                        </c15:formulaRef>
                      </c:ext>
                    </c:extLst>
                    <c:numCache>
                      <c:formatCode>0.0%</c:formatCode>
                      <c:ptCount val="6"/>
                      <c:pt idx="0">
                        <c:v>0.3254220609852328</c:v>
                      </c:pt>
                      <c:pt idx="1">
                        <c:v>2.5600000000000001E-2</c:v>
                      </c:pt>
                      <c:pt idx="2">
                        <c:v>0.14119144141635676</c:v>
                      </c:pt>
                      <c:pt idx="3" formatCode="0%">
                        <c:v>0.14036895778350025</c:v>
                      </c:pt>
                      <c:pt idx="4" formatCode="0%">
                        <c:v>0.24968607773435425</c:v>
                      </c:pt>
                      <c:pt idx="5">
                        <c:v>0.11799999999999999</c:v>
                      </c:pt>
                    </c:numCache>
                  </c:numRef>
                </c:val>
                <c:extLst>
                  <c:ext xmlns:c16="http://schemas.microsoft.com/office/drawing/2014/chart" uri="{C3380CC4-5D6E-409C-BE32-E72D297353CC}">
                    <c16:uniqueId val="{00000002-8AA5-4740-890A-DD507A3EFFFC}"/>
                  </c:ext>
                </c:extLst>
              </c15:ser>
            </c15:filteredBarSeries>
          </c:ext>
        </c:extLst>
      </c:barChart>
      <c:catAx>
        <c:axId val="476900864"/>
        <c:scaling>
          <c:orientation val="maxMin"/>
        </c:scaling>
        <c:delete val="1"/>
        <c:axPos val="r"/>
        <c:numFmt formatCode="General" sourceLinked="1"/>
        <c:majorTickMark val="out"/>
        <c:minorTickMark val="none"/>
        <c:tickLblPos val="nextTo"/>
        <c:crossAx val="476891848"/>
        <c:crosses val="autoZero"/>
        <c:auto val="1"/>
        <c:lblAlgn val="ctr"/>
        <c:lblOffset val="100"/>
        <c:noMultiLvlLbl val="0"/>
      </c:catAx>
      <c:valAx>
        <c:axId val="476891848"/>
        <c:scaling>
          <c:orientation val="maxMin"/>
        </c:scaling>
        <c:delete val="1"/>
        <c:axPos val="t"/>
        <c:numFmt formatCode="0.0%" sourceLinked="1"/>
        <c:majorTickMark val="out"/>
        <c:minorTickMark val="none"/>
        <c:tickLblPos val="nextTo"/>
        <c:crossAx val="47690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4.3959598705819343E-2"/>
          <c:w val="0.93888888888888888"/>
          <c:h val="0.89209916681298884"/>
        </c:manualLayout>
      </c:layout>
      <c:barChart>
        <c:barDir val="bar"/>
        <c:grouping val="clustered"/>
        <c:varyColors val="0"/>
        <c:ser>
          <c:idx val="2"/>
          <c:order val="2"/>
          <c:tx>
            <c:strRef>
              <c:f>'Canais Subsetores'!$AC$45</c:f>
              <c:strCache>
                <c:ptCount val="1"/>
                <c:pt idx="0">
                  <c:v>2019</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Subsetores'!$Z$46:$Z$51</c:f>
              <c:strCache>
                <c:ptCount val="6"/>
                <c:pt idx="0">
                  <c:v> Livrarias</c:v>
                </c:pt>
                <c:pt idx="1">
                  <c:v> Livrarias exclusivamente virtuais</c:v>
                </c:pt>
                <c:pt idx="2">
                  <c:v> Distribuidores</c:v>
                </c:pt>
                <c:pt idx="3">
                  <c:v> Igrejas e Templos</c:v>
                </c:pt>
                <c:pt idx="4">
                  <c:v> Porta-a-porta e catálogo</c:v>
                </c:pt>
                <c:pt idx="5">
                  <c:v>Outros</c:v>
                </c:pt>
              </c:strCache>
            </c:strRef>
          </c:cat>
          <c:val>
            <c:numRef>
              <c:f>'Canais Subsetores'!$AC$46:$AC$51</c:f>
              <c:numCache>
                <c:formatCode>0.0%</c:formatCode>
                <c:ptCount val="6"/>
                <c:pt idx="0">
                  <c:v>0.3254220609852328</c:v>
                </c:pt>
                <c:pt idx="1">
                  <c:v>2.5600000000000001E-2</c:v>
                </c:pt>
                <c:pt idx="2">
                  <c:v>0.14119144141635676</c:v>
                </c:pt>
                <c:pt idx="3" formatCode="0%">
                  <c:v>0.14036895778350025</c:v>
                </c:pt>
                <c:pt idx="4" formatCode="0%">
                  <c:v>0.24968607773435425</c:v>
                </c:pt>
                <c:pt idx="5">
                  <c:v>0.11799999999999999</c:v>
                </c:pt>
              </c:numCache>
            </c:numRef>
          </c:val>
          <c:extLst>
            <c:ext xmlns:c16="http://schemas.microsoft.com/office/drawing/2014/chart" uri="{C3380CC4-5D6E-409C-BE32-E72D297353CC}">
              <c16:uniqueId val="{00000000-41E2-4529-85D2-C27AEDE2DF51}"/>
            </c:ext>
          </c:extLst>
        </c:ser>
        <c:ser>
          <c:idx val="3"/>
          <c:order val="3"/>
          <c:tx>
            <c:strRef>
              <c:f>'Canais Subsetores'!$AD$45</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Subsetores'!$Z$46:$Z$51</c:f>
              <c:strCache>
                <c:ptCount val="6"/>
                <c:pt idx="0">
                  <c:v> Livrarias</c:v>
                </c:pt>
                <c:pt idx="1">
                  <c:v> Livrarias exclusivamente virtuais</c:v>
                </c:pt>
                <c:pt idx="2">
                  <c:v> Distribuidores</c:v>
                </c:pt>
                <c:pt idx="3">
                  <c:v> Igrejas e Templos</c:v>
                </c:pt>
                <c:pt idx="4">
                  <c:v> Porta-a-porta e catálogo</c:v>
                </c:pt>
                <c:pt idx="5">
                  <c:v>Outros</c:v>
                </c:pt>
              </c:strCache>
            </c:strRef>
          </c:cat>
          <c:val>
            <c:numRef>
              <c:f>'Canais Subsetores'!$AD$46:$AD$51</c:f>
              <c:numCache>
                <c:formatCode>0.0%</c:formatCode>
                <c:ptCount val="6"/>
                <c:pt idx="0">
                  <c:v>0.2182711484219218</c:v>
                </c:pt>
                <c:pt idx="1">
                  <c:v>0.19036770476137627</c:v>
                </c:pt>
                <c:pt idx="2">
                  <c:v>0.18831363160781239</c:v>
                </c:pt>
                <c:pt idx="3">
                  <c:v>0.17838605118183221</c:v>
                </c:pt>
                <c:pt idx="4">
                  <c:v>9.636880268276532E-2</c:v>
                </c:pt>
                <c:pt idx="5">
                  <c:v>0.12829266134429204</c:v>
                </c:pt>
              </c:numCache>
            </c:numRef>
          </c:val>
          <c:extLst>
            <c:ext xmlns:c16="http://schemas.microsoft.com/office/drawing/2014/chart" uri="{C3380CC4-5D6E-409C-BE32-E72D297353CC}">
              <c16:uniqueId val="{00000001-41E2-4529-85D2-C27AEDE2DF51}"/>
            </c:ext>
          </c:extLst>
        </c:ser>
        <c:dLbls>
          <c:dLblPos val="outEnd"/>
          <c:showLegendKey val="0"/>
          <c:showVal val="1"/>
          <c:showCatName val="0"/>
          <c:showSerName val="0"/>
          <c:showPercent val="0"/>
          <c:showBubbleSize val="0"/>
        </c:dLbls>
        <c:gapWidth val="74"/>
        <c:axId val="476901648"/>
        <c:axId val="476890672"/>
        <c:extLst>
          <c:ext xmlns:c15="http://schemas.microsoft.com/office/drawing/2012/chart" uri="{02D57815-91ED-43cb-92C2-25804820EDAC}">
            <c15:filteredBarSeries>
              <c15:ser>
                <c:idx val="0"/>
                <c:order val="0"/>
                <c:tx>
                  <c:strRef>
                    <c:extLst>
                      <c:ext uri="{02D57815-91ED-43cb-92C2-25804820EDAC}">
                        <c15:formulaRef>
                          <c15:sqref>'Canais Subsetores'!$AA$45</c15:sqref>
                        </c15:formulaRef>
                      </c:ext>
                    </c:extLst>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'Canais Subsetores'!$Z$46:$Z$51</c15:sqref>
                        </c15:formulaRef>
                      </c:ext>
                    </c:extLst>
                    <c:strCache>
                      <c:ptCount val="6"/>
                      <c:pt idx="0">
                        <c:v> Livrarias</c:v>
                      </c:pt>
                      <c:pt idx="1">
                        <c:v> Livrarias exclusivamente virtuais</c:v>
                      </c:pt>
                      <c:pt idx="2">
                        <c:v> Distribuidores</c:v>
                      </c:pt>
                      <c:pt idx="3">
                        <c:v> Igrejas e Templos</c:v>
                      </c:pt>
                      <c:pt idx="4">
                        <c:v> Porta-a-porta e catálogo</c:v>
                      </c:pt>
                      <c:pt idx="5">
                        <c:v>Outros</c:v>
                      </c:pt>
                    </c:strCache>
                  </c:strRef>
                </c:cat>
                <c:val>
                  <c:numRef>
                    <c:extLst>
                      <c:ext uri="{02D57815-91ED-43cb-92C2-25804820EDAC}">
                        <c15:formulaRef>
                          <c15:sqref>'Canais Subsetores'!$AA$46:$AA$51</c15:sqref>
                        </c15:formulaRef>
                      </c:ext>
                    </c:extLst>
                    <c:numCache>
                      <c:formatCode>0.0%</c:formatCode>
                      <c:ptCount val="6"/>
                      <c:pt idx="0">
                        <c:v>0.38621788164331916</c:v>
                      </c:pt>
                      <c:pt idx="1">
                        <c:v>4.0000000000000001E-3</c:v>
                      </c:pt>
                      <c:pt idx="2" formatCode="0%">
                        <c:v>0.25003805928167627</c:v>
                      </c:pt>
                      <c:pt idx="3">
                        <c:v>0.1556648503675517</c:v>
                      </c:pt>
                      <c:pt idx="4">
                        <c:v>0.13126500823258089</c:v>
                      </c:pt>
                      <c:pt idx="5">
                        <c:v>7.0000000000000007E-2</c:v>
                      </c:pt>
                    </c:numCache>
                  </c:numRef>
                </c:val>
                <c:extLst>
                  <c:ext xmlns:c16="http://schemas.microsoft.com/office/drawing/2014/chart" uri="{C3380CC4-5D6E-409C-BE32-E72D297353CC}">
                    <c16:uniqueId val="{00000002-41E2-4529-85D2-C27AEDE2DF5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'Canais Subsetores'!$AB$45</c15:sqref>
                        </c15:formulaRef>
                      </c:ext>
                    </c:extLst>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'Canais Subsetores'!$Z$46:$Z$51</c15:sqref>
                        </c15:formulaRef>
                      </c:ext>
                    </c:extLst>
                    <c:strCache>
                      <c:ptCount val="6"/>
                      <c:pt idx="0">
                        <c:v> Livrarias</c:v>
                      </c:pt>
                      <c:pt idx="1">
                        <c:v> Livrarias exclusivamente virtuais</c:v>
                      </c:pt>
                      <c:pt idx="2">
                        <c:v> Distribuidores</c:v>
                      </c:pt>
                      <c:pt idx="3">
                        <c:v> Igrejas e Templos</c:v>
                      </c:pt>
                      <c:pt idx="4">
                        <c:v> Porta-a-porta e catálogo</c:v>
                      </c:pt>
                      <c:pt idx="5">
                        <c:v>Outros</c:v>
                      </c:pt>
                    </c:strCache>
                  </c:strRef>
                </c:cat>
                <c:val>
                  <c:numRef>
                    <c:extLst xmlns:c15="http://schemas.microsoft.com/office/drawing/2012/chart">
                      <c:ext xmlns:c15="http://schemas.microsoft.com/office/drawing/2012/chart" uri="{02D57815-91ED-43cb-92C2-25804820EDAC}">
                        <c15:formulaRef>
                          <c15:sqref>'Canais Subsetores'!$AB$46:$AB$51</c15:sqref>
                        </c15:formulaRef>
                      </c:ext>
                    </c:extLst>
                    <c:numCache>
                      <c:formatCode>0.0%</c:formatCode>
                      <c:ptCount val="6"/>
                      <c:pt idx="0">
                        <c:v>0.29291122132975439</c:v>
                      </c:pt>
                      <c:pt idx="1">
                        <c:v>0.20131660143267849</c:v>
                      </c:pt>
                      <c:pt idx="2">
                        <c:v>0.1619905120496567</c:v>
                      </c:pt>
                      <c:pt idx="3">
                        <c:v>0.21930879681755119</c:v>
                      </c:pt>
                      <c:pt idx="4">
                        <c:v>4.7279697442114826E-2</c:v>
                      </c:pt>
                      <c:pt idx="5">
                        <c:v>7.7193170928244459E-2</c:v>
                      </c:pt>
                    </c:numCache>
                  </c:numRef>
                </c:val>
                <c:extLst xmlns:c15="http://schemas.microsoft.com/office/drawing/2012/chart">
                  <c:ext xmlns:c16="http://schemas.microsoft.com/office/drawing/2014/chart" uri="{C3380CC4-5D6E-409C-BE32-E72D297353CC}">
                    <c16:uniqueId val="{00000003-41E2-4529-85D2-C27AEDE2DF51}"/>
                  </c:ext>
                </c:extLst>
              </c15:ser>
            </c15:filteredBarSeries>
          </c:ext>
        </c:extLst>
      </c:barChart>
      <c:catAx>
        <c:axId val="476901648"/>
        <c:scaling>
          <c:orientation val="maxMin"/>
        </c:scaling>
        <c:delete val="1"/>
        <c:axPos val="l"/>
        <c:numFmt formatCode="General" sourceLinked="1"/>
        <c:majorTickMark val="none"/>
        <c:minorTickMark val="none"/>
        <c:tickLblPos val="nextTo"/>
        <c:crossAx val="476890672"/>
        <c:crosses val="autoZero"/>
        <c:auto val="1"/>
        <c:lblAlgn val="ctr"/>
        <c:lblOffset val="100"/>
        <c:noMultiLvlLbl val="0"/>
      </c:catAx>
      <c:valAx>
        <c:axId val="476890672"/>
        <c:scaling>
          <c:orientation val="minMax"/>
        </c:scaling>
        <c:delete val="1"/>
        <c:axPos val="t"/>
        <c:numFmt formatCode="0.0%" sourceLinked="1"/>
        <c:majorTickMark val="none"/>
        <c:minorTickMark val="none"/>
        <c:tickLblPos val="nextTo"/>
        <c:crossAx val="47690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32616031397362E-2"/>
          <c:y val="3.0662432273296431E-2"/>
          <c:w val="0.9249347679372053"/>
          <c:h val="0.85435344670184199"/>
        </c:manualLayout>
      </c:layout>
      <c:barChart>
        <c:barDir val="bar"/>
        <c:grouping val="clustered"/>
        <c:varyColors val="0"/>
        <c:ser>
          <c:idx val="0"/>
          <c:order val="0"/>
          <c:tx>
            <c:strRef>
              <c:f>'Canais Subsetores'!$AA$67</c:f>
              <c:strCache>
                <c:ptCount val="1"/>
                <c:pt idx="0">
                  <c:v>2019</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Subsetores'!$Z$68:$Z$73</c:f>
              <c:strCache>
                <c:ptCount val="6"/>
                <c:pt idx="0">
                  <c:v> Livrarias exclusivamente virtuais</c:v>
                </c:pt>
                <c:pt idx="1">
                  <c:v> Livrarias</c:v>
                </c:pt>
                <c:pt idx="2">
                  <c:v> Distribuidores</c:v>
                </c:pt>
                <c:pt idx="3">
                  <c:v> Internet – Market Place</c:v>
                </c:pt>
                <c:pt idx="4">
                  <c:v> Biblioteca Privadas </c:v>
                </c:pt>
                <c:pt idx="5">
                  <c:v>Outros</c:v>
                </c:pt>
              </c:strCache>
            </c:strRef>
          </c:cat>
          <c:val>
            <c:numRef>
              <c:f>'Canais Subsetores'!$AA$68:$AA$73</c:f>
              <c:numCache>
                <c:formatCode>0.0%</c:formatCode>
                <c:ptCount val="6"/>
                <c:pt idx="0">
                  <c:v>0.25518398783139123</c:v>
                </c:pt>
                <c:pt idx="1">
                  <c:v>0.31093612130143294</c:v>
                </c:pt>
                <c:pt idx="2">
                  <c:v>0.25788696799697475</c:v>
                </c:pt>
                <c:pt idx="3">
                  <c:v>5.2671077202571463E-2</c:v>
                </c:pt>
                <c:pt idx="4">
                  <c:v>3.3679067887685973E-2</c:v>
                </c:pt>
                <c:pt idx="5" formatCode="0%">
                  <c:v>8.9642777779943686E-2</c:v>
                </c:pt>
              </c:numCache>
            </c:numRef>
          </c:val>
          <c:extLst>
            <c:ext xmlns:c16="http://schemas.microsoft.com/office/drawing/2014/chart" uri="{C3380CC4-5D6E-409C-BE32-E72D297353CC}">
              <c16:uniqueId val="{00000000-D837-4FF0-A4B1-9F7DB5AE14AC}"/>
            </c:ext>
          </c:extLst>
        </c:ser>
        <c:ser>
          <c:idx val="1"/>
          <c:order val="1"/>
          <c:tx>
            <c:strRef>
              <c:f>'Canais Subsetores'!$AB$67</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Subsetores'!$Z$68:$Z$73</c:f>
              <c:strCache>
                <c:ptCount val="6"/>
                <c:pt idx="0">
                  <c:v> Livrarias exclusivamente virtuais</c:v>
                </c:pt>
                <c:pt idx="1">
                  <c:v> Livrarias</c:v>
                </c:pt>
                <c:pt idx="2">
                  <c:v> Distribuidores</c:v>
                </c:pt>
                <c:pt idx="3">
                  <c:v> Internet – Market Place</c:v>
                </c:pt>
                <c:pt idx="4">
                  <c:v> Biblioteca Privadas </c:v>
                </c:pt>
                <c:pt idx="5">
                  <c:v>Outros</c:v>
                </c:pt>
              </c:strCache>
            </c:strRef>
          </c:cat>
          <c:val>
            <c:numRef>
              <c:f>'Canais Subsetores'!$AB$68:$AB$73</c:f>
              <c:numCache>
                <c:formatCode>0.0%</c:formatCode>
                <c:ptCount val="6"/>
                <c:pt idx="0" formatCode="0%">
                  <c:v>0.38977027201053127</c:v>
                </c:pt>
                <c:pt idx="1">
                  <c:v>0.19575707928513172</c:v>
                </c:pt>
                <c:pt idx="2">
                  <c:v>0.22583420378611188</c:v>
                </c:pt>
                <c:pt idx="3">
                  <c:v>9.6272554266172539E-2</c:v>
                </c:pt>
                <c:pt idx="4">
                  <c:v>1.7938243163964685E-2</c:v>
                </c:pt>
                <c:pt idx="5">
                  <c:v>7.4427647488087889E-2</c:v>
                </c:pt>
              </c:numCache>
            </c:numRef>
          </c:val>
          <c:extLst>
            <c:ext xmlns:c16="http://schemas.microsoft.com/office/drawing/2014/chart" uri="{C3380CC4-5D6E-409C-BE32-E72D297353CC}">
              <c16:uniqueId val="{00000001-D837-4FF0-A4B1-9F7DB5AE14AC}"/>
            </c:ext>
          </c:extLst>
        </c:ser>
        <c:dLbls>
          <c:dLblPos val="outEnd"/>
          <c:showLegendKey val="0"/>
          <c:showVal val="1"/>
          <c:showCatName val="0"/>
          <c:showSerName val="0"/>
          <c:showPercent val="0"/>
          <c:showBubbleSize val="0"/>
        </c:dLbls>
        <c:gapWidth val="74"/>
        <c:axId val="476891064"/>
        <c:axId val="476897728"/>
        <c:extLst/>
      </c:barChart>
      <c:catAx>
        <c:axId val="476891064"/>
        <c:scaling>
          <c:orientation val="maxMin"/>
        </c:scaling>
        <c:delete val="1"/>
        <c:axPos val="r"/>
        <c:numFmt formatCode="General" sourceLinked="1"/>
        <c:majorTickMark val="out"/>
        <c:minorTickMark val="none"/>
        <c:tickLblPos val="nextTo"/>
        <c:crossAx val="476897728"/>
        <c:crosses val="autoZero"/>
        <c:auto val="1"/>
        <c:lblAlgn val="ctr"/>
        <c:lblOffset val="100"/>
        <c:noMultiLvlLbl val="0"/>
      </c:catAx>
      <c:valAx>
        <c:axId val="476897728"/>
        <c:scaling>
          <c:orientation val="maxMin"/>
        </c:scaling>
        <c:delete val="1"/>
        <c:axPos val="t"/>
        <c:numFmt formatCode="0.0%" sourceLinked="1"/>
        <c:majorTickMark val="out"/>
        <c:minorTickMark val="none"/>
        <c:tickLblPos val="nextTo"/>
        <c:crossAx val="47689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21129517842223E-2"/>
          <c:y val="5.1640969211222514E-2"/>
          <c:w val="0.9209577409643156"/>
          <c:h val="0.88480091483650358"/>
        </c:manualLayout>
      </c:layout>
      <c:barChart>
        <c:barDir val="bar"/>
        <c:grouping val="clustered"/>
        <c:varyColors val="0"/>
        <c:ser>
          <c:idx val="2"/>
          <c:order val="2"/>
          <c:tx>
            <c:strRef>
              <c:f>'Canais Subsetores'!$AC$67</c:f>
              <c:strCache>
                <c:ptCount val="1"/>
                <c:pt idx="0">
                  <c:v>2019</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Subsetores'!$Z$68:$Z$73</c:f>
              <c:strCache>
                <c:ptCount val="6"/>
                <c:pt idx="0">
                  <c:v> Livrarias exclusivamente virtuais</c:v>
                </c:pt>
                <c:pt idx="1">
                  <c:v> Livrarias</c:v>
                </c:pt>
                <c:pt idx="2">
                  <c:v> Distribuidores</c:v>
                </c:pt>
                <c:pt idx="3">
                  <c:v> Internet – Market Place</c:v>
                </c:pt>
                <c:pt idx="4">
                  <c:v> Biblioteca Privadas </c:v>
                </c:pt>
                <c:pt idx="5">
                  <c:v>Outros</c:v>
                </c:pt>
              </c:strCache>
            </c:strRef>
          </c:cat>
          <c:val>
            <c:numRef>
              <c:f>'Canais Subsetores'!$AC$68:$AC$73</c:f>
              <c:numCache>
                <c:formatCode>0.0%</c:formatCode>
                <c:ptCount val="6"/>
                <c:pt idx="0">
                  <c:v>0.26108751106540135</c:v>
                </c:pt>
                <c:pt idx="1">
                  <c:v>0.28730430338707796</c:v>
                </c:pt>
                <c:pt idx="2">
                  <c:v>0.202965486178941</c:v>
                </c:pt>
                <c:pt idx="3">
                  <c:v>5.8729108500958194E-2</c:v>
                </c:pt>
                <c:pt idx="4" formatCode="0%">
                  <c:v>6.0368571838056641E-2</c:v>
                </c:pt>
                <c:pt idx="5" formatCode="0%">
                  <c:v>0.12954501902956481</c:v>
                </c:pt>
              </c:numCache>
            </c:numRef>
          </c:val>
          <c:extLst>
            <c:ext xmlns:c16="http://schemas.microsoft.com/office/drawing/2014/chart" uri="{C3380CC4-5D6E-409C-BE32-E72D297353CC}">
              <c16:uniqueId val="{00000000-7064-4C2B-8AC9-74052C9EC330}"/>
            </c:ext>
          </c:extLst>
        </c:ser>
        <c:ser>
          <c:idx val="3"/>
          <c:order val="3"/>
          <c:tx>
            <c:strRef>
              <c:f>'Canais Subsetores'!$AD$67</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'Canais Subsetores'!$Z$68:$Z$73</c:f>
              <c:strCache>
                <c:ptCount val="6"/>
                <c:pt idx="0">
                  <c:v> Livrarias exclusivamente virtuais</c:v>
                </c:pt>
                <c:pt idx="1">
                  <c:v> Livrarias</c:v>
                </c:pt>
                <c:pt idx="2">
                  <c:v> Distribuidores</c:v>
                </c:pt>
                <c:pt idx="3">
                  <c:v> Internet – Market Place</c:v>
                </c:pt>
                <c:pt idx="4">
                  <c:v> Biblioteca Privadas </c:v>
                </c:pt>
                <c:pt idx="5">
                  <c:v>Outros</c:v>
                </c:pt>
              </c:strCache>
            </c:strRef>
          </c:cat>
          <c:val>
            <c:numRef>
              <c:f>'Canais Subsetores'!$AD$68:$AD$73</c:f>
              <c:numCache>
                <c:formatCode>0.0%</c:formatCode>
                <c:ptCount val="6"/>
                <c:pt idx="0">
                  <c:v>0.43532851657302524</c:v>
                </c:pt>
                <c:pt idx="1">
                  <c:v>0.20508706853581971</c:v>
                </c:pt>
                <c:pt idx="2">
                  <c:v>0.13282863248447613</c:v>
                </c:pt>
                <c:pt idx="3">
                  <c:v>0.13267557554968837</c:v>
                </c:pt>
                <c:pt idx="4">
                  <c:v>3.9440999038303726E-2</c:v>
                </c:pt>
                <c:pt idx="5">
                  <c:v>5.463920781868687E-2</c:v>
                </c:pt>
              </c:numCache>
            </c:numRef>
          </c:val>
          <c:extLst>
            <c:ext xmlns:c16="http://schemas.microsoft.com/office/drawing/2014/chart" uri="{C3380CC4-5D6E-409C-BE32-E72D297353CC}">
              <c16:uniqueId val="{00000001-7064-4C2B-8AC9-74052C9EC330}"/>
            </c:ext>
          </c:extLst>
        </c:ser>
        <c:dLbls>
          <c:dLblPos val="outEnd"/>
          <c:showLegendKey val="0"/>
          <c:showVal val="1"/>
          <c:showCatName val="0"/>
          <c:showSerName val="0"/>
          <c:showPercent val="0"/>
          <c:showBubbleSize val="0"/>
        </c:dLbls>
        <c:gapWidth val="74"/>
        <c:axId val="476891456"/>
        <c:axId val="476892240"/>
        <c:extLst>
          <c:ext xmlns:c15="http://schemas.microsoft.com/office/drawing/2012/chart" uri="{02D57815-91ED-43cb-92C2-25804820EDAC}">
            <c15:filteredBarSeries>
              <c15:ser>
                <c:idx val="0"/>
                <c:order val="0"/>
                <c:tx>
                  <c:strRef>
                    <c:extLst>
                      <c:ext uri="{02D57815-91ED-43cb-92C2-25804820EDAC}">
                        <c15:formulaRef>
                          <c15:sqref>'Canais Subsetores'!$AA$67</c15:sqref>
                        </c15:formulaRef>
                      </c:ext>
                    </c:extLst>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'Canais Subsetores'!$Z$68:$Z$73</c15:sqref>
                        </c15:formulaRef>
                      </c:ext>
                    </c:extLst>
                    <c:strCache>
                      <c:ptCount val="6"/>
                      <c:pt idx="0">
                        <c:v> Livrarias exclusivamente virtuais</c:v>
                      </c:pt>
                      <c:pt idx="1">
                        <c:v> Livrarias</c:v>
                      </c:pt>
                      <c:pt idx="2">
                        <c:v> Distribuidores</c:v>
                      </c:pt>
                      <c:pt idx="3">
                        <c:v> Internet – Market Place</c:v>
                      </c:pt>
                      <c:pt idx="4">
                        <c:v> Biblioteca Privadas </c:v>
                      </c:pt>
                      <c:pt idx="5">
                        <c:v>Outros</c:v>
                      </c:pt>
                    </c:strCache>
                  </c:strRef>
                </c:cat>
                <c:val>
                  <c:numRef>
                    <c:extLst>
                      <c:ext uri="{02D57815-91ED-43cb-92C2-25804820EDAC}">
                        <c15:formulaRef>
                          <c15:sqref>'Canais Subsetores'!$AA$68:$AA$73</c15:sqref>
                        </c15:formulaRef>
                      </c:ext>
                    </c:extLst>
                    <c:numCache>
                      <c:formatCode>0.0%</c:formatCode>
                      <c:ptCount val="6"/>
                      <c:pt idx="0">
                        <c:v>0.25518398783139123</c:v>
                      </c:pt>
                      <c:pt idx="1">
                        <c:v>0.31093612130143294</c:v>
                      </c:pt>
                      <c:pt idx="2">
                        <c:v>0.25788696799697475</c:v>
                      </c:pt>
                      <c:pt idx="3">
                        <c:v>5.2671077202571463E-2</c:v>
                      </c:pt>
                      <c:pt idx="4">
                        <c:v>3.3679067887685973E-2</c:v>
                      </c:pt>
                      <c:pt idx="5" formatCode="0%">
                        <c:v>8.9642777779943686E-2</c:v>
                      </c:pt>
                    </c:numCache>
                  </c:numRef>
                </c:val>
                <c:extLst>
                  <c:ext xmlns:c16="http://schemas.microsoft.com/office/drawing/2014/chart" uri="{C3380CC4-5D6E-409C-BE32-E72D297353CC}">
                    <c16:uniqueId val="{00000002-7064-4C2B-8AC9-74052C9EC33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'Canais Subsetores'!$AB$67</c15:sqref>
                        </c15:formulaRef>
                      </c:ext>
                    </c:extLst>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'Canais Subsetores'!$Z$68:$Z$73</c15:sqref>
                        </c15:formulaRef>
                      </c:ext>
                    </c:extLst>
                    <c:strCache>
                      <c:ptCount val="6"/>
                      <c:pt idx="0">
                        <c:v> Livrarias exclusivamente virtuais</c:v>
                      </c:pt>
                      <c:pt idx="1">
                        <c:v> Livrarias</c:v>
                      </c:pt>
                      <c:pt idx="2">
                        <c:v> Distribuidores</c:v>
                      </c:pt>
                      <c:pt idx="3">
                        <c:v> Internet – Market Place</c:v>
                      </c:pt>
                      <c:pt idx="4">
                        <c:v> Biblioteca Privadas </c:v>
                      </c:pt>
                      <c:pt idx="5">
                        <c:v>Outros</c:v>
                      </c:pt>
                    </c:strCache>
                  </c:strRef>
                </c:cat>
                <c:val>
                  <c:numRef>
                    <c:extLst xmlns:c15="http://schemas.microsoft.com/office/drawing/2012/chart">
                      <c:ext xmlns:c15="http://schemas.microsoft.com/office/drawing/2012/chart" uri="{02D57815-91ED-43cb-92C2-25804820EDAC}">
                        <c15:formulaRef>
                          <c15:sqref>'Canais Subsetores'!$AB$68:$AB$73</c15:sqref>
                        </c15:formulaRef>
                      </c:ext>
                    </c:extLst>
                    <c:numCache>
                      <c:formatCode>0.0%</c:formatCode>
                      <c:ptCount val="6"/>
                      <c:pt idx="0" formatCode="0%">
                        <c:v>0.38977027201053127</c:v>
                      </c:pt>
                      <c:pt idx="1">
                        <c:v>0.19575707928513172</c:v>
                      </c:pt>
                      <c:pt idx="2">
                        <c:v>0.22583420378611188</c:v>
                      </c:pt>
                      <c:pt idx="3">
                        <c:v>9.6272554266172539E-2</c:v>
                      </c:pt>
                      <c:pt idx="4">
                        <c:v>1.7938243163964685E-2</c:v>
                      </c:pt>
                      <c:pt idx="5">
                        <c:v>7.4427647488087889E-2</c:v>
                      </c:pt>
                    </c:numCache>
                  </c:numRef>
                </c:val>
                <c:extLst xmlns:c15="http://schemas.microsoft.com/office/drawing/2012/chart">
                  <c:ext xmlns:c16="http://schemas.microsoft.com/office/drawing/2014/chart" uri="{C3380CC4-5D6E-409C-BE32-E72D297353CC}">
                    <c16:uniqueId val="{00000003-7064-4C2B-8AC9-74052C9EC330}"/>
                  </c:ext>
                </c:extLst>
              </c15:ser>
            </c15:filteredBarSeries>
          </c:ext>
        </c:extLst>
      </c:barChart>
      <c:catAx>
        <c:axId val="476891456"/>
        <c:scaling>
          <c:orientation val="maxMin"/>
        </c:scaling>
        <c:delete val="1"/>
        <c:axPos val="l"/>
        <c:numFmt formatCode="General" sourceLinked="1"/>
        <c:majorTickMark val="none"/>
        <c:minorTickMark val="none"/>
        <c:tickLblPos val="nextTo"/>
        <c:crossAx val="476892240"/>
        <c:crosses val="autoZero"/>
        <c:auto val="1"/>
        <c:lblAlgn val="ctr"/>
        <c:lblOffset val="100"/>
        <c:noMultiLvlLbl val="0"/>
      </c:catAx>
      <c:valAx>
        <c:axId val="476892240"/>
        <c:scaling>
          <c:orientation val="minMax"/>
        </c:scaling>
        <c:delete val="1"/>
        <c:axPos val="t"/>
        <c:numFmt formatCode="0.0%" sourceLinked="1"/>
        <c:majorTickMark val="none"/>
        <c:minorTickMark val="none"/>
        <c:tickLblPos val="nextTo"/>
        <c:crossAx val="47689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48424626640619"/>
          <c:y val="4.0638125731598147E-2"/>
          <c:w val="0.37329802301640685"/>
          <c:h val="0.8640690628657991"/>
        </c:manualLayout>
      </c:layout>
      <c:doughnutChart>
        <c:varyColors val="1"/>
        <c:ser>
          <c:idx val="0"/>
          <c:order val="0"/>
          <c:tx>
            <c:strRef>
              <c:f>vendas!$A$56</c:f>
              <c:strCache>
                <c:ptCount val="1"/>
                <c:pt idx="0">
                  <c:v> SECTOR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61-462A-B921-1C7411A6AE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61-462A-B921-1C7411A6AE29}"/>
              </c:ext>
            </c:extLst>
          </c:dPt>
          <c:cat>
            <c:strRef>
              <c:f>vendas!$E$51:$F$51</c:f>
              <c:strCache>
                <c:ptCount val="2"/>
                <c:pt idx="0">
                  <c:v>Sample</c:v>
                </c:pt>
                <c:pt idx="1">
                  <c:v>Inferred</c:v>
                </c:pt>
              </c:strCache>
            </c:strRef>
          </c:cat>
          <c:val>
            <c:numRef>
              <c:f>vendas!$E$56:$F$56</c:f>
              <c:numCache>
                <c:formatCode>0%</c:formatCode>
                <c:ptCount val="2"/>
                <c:pt idx="0">
                  <c:v>0.58355509867776278</c:v>
                </c:pt>
                <c:pt idx="1">
                  <c:v>0.41644490132223722</c:v>
                </c:pt>
              </c:numCache>
            </c:numRef>
          </c:val>
          <c:extLst>
            <c:ext xmlns:c16="http://schemas.microsoft.com/office/drawing/2014/chart" uri="{C3380CC4-5D6E-409C-BE32-E72D297353CC}">
              <c16:uniqueId val="{00000004-D561-462A-B921-1C7411A6AE2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5655812165177616"/>
          <c:y val="4.145235144253942E-2"/>
          <c:w val="0.22927461766058738"/>
          <c:h val="0.348686566136473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93082788671023964"/>
        </c:manualLayout>
      </c:layout>
      <c:barChart>
        <c:barDir val="col"/>
        <c:grouping val="clustered"/>
        <c:varyColors val="0"/>
        <c:ser>
          <c:idx val="0"/>
          <c:order val="0"/>
          <c:tx>
            <c:strRef>
              <c:f>Sheet1!$B$1</c:f>
              <c:strCache>
                <c:ptCount val="1"/>
                <c:pt idx="0">
                  <c:v>2019</c:v>
                </c:pt>
              </c:strCache>
            </c:strRef>
          </c:tx>
          <c:spPr>
            <a:solidFill>
              <a:srgbClr val="0070C0"/>
            </a:solidFill>
          </c:spPr>
          <c:invertIfNegative val="0"/>
          <c:dLbls>
            <c:dLbl>
              <c:idx val="0"/>
              <c:tx>
                <c:rich>
                  <a:bodyPr/>
                  <a:lstStyle/>
                  <a:p>
                    <a:r>
                      <a:rPr lang="en-US"/>
                      <a:t>50,331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6A4-4BDE-A187-C1E9949E3F5A}"/>
                </c:ext>
              </c:extLst>
            </c:dLbl>
            <c:dLbl>
              <c:idx val="1"/>
              <c:tx>
                <c:rich>
                  <a:bodyPr/>
                  <a:lstStyle/>
                  <a:p>
                    <a:r>
                      <a:rPr lang="en-US"/>
                      <a:t>36,659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A4-4BDE-A187-C1E9949E3F5A}"/>
                </c:ext>
              </c:extLst>
            </c:dLbl>
            <c:dLbl>
              <c:idx val="2"/>
              <c:tx>
                <c:rich>
                  <a:bodyPr/>
                  <a:lstStyle/>
                  <a:p>
                    <a:r>
                      <a:rPr lang="en-US"/>
                      <a:t>13,671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6A4-4BDE-A187-C1E9949E3F5A}"/>
                </c:ext>
              </c:extLst>
            </c:dLbl>
            <c:spPr>
              <a:noFill/>
              <a:ln>
                <a:noFill/>
              </a:ln>
              <a:effectLst/>
            </c:spPr>
            <c:txPr>
              <a:bodyPr/>
              <a:lstStyle/>
              <a:p>
                <a:pPr>
                  <a:defRPr sz="10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Performance Total</c:v>
                </c:pt>
                <c:pt idx="1">
                  <c:v>Reimpressões</c:v>
                </c:pt>
                <c:pt idx="2">
                  <c:v>Novos ISBN</c:v>
                </c:pt>
              </c:strCache>
            </c:strRef>
          </c:cat>
          <c:val>
            <c:numRef>
              <c:f>Sheet1!$B$2:$B$4</c:f>
              <c:numCache>
                <c:formatCode>#,##0</c:formatCode>
                <c:ptCount val="3"/>
                <c:pt idx="0">
                  <c:v>50331</c:v>
                </c:pt>
                <c:pt idx="1">
                  <c:v>36659</c:v>
                </c:pt>
                <c:pt idx="2">
                  <c:v>13671</c:v>
                </c:pt>
              </c:numCache>
            </c:numRef>
          </c:val>
          <c:extLst>
            <c:ext xmlns:c16="http://schemas.microsoft.com/office/drawing/2014/chart" uri="{C3380CC4-5D6E-409C-BE32-E72D297353CC}">
              <c16:uniqueId val="{00000000-86A4-4BDE-A187-C1E9949E3F5A}"/>
            </c:ext>
          </c:extLst>
        </c:ser>
        <c:ser>
          <c:idx val="1"/>
          <c:order val="1"/>
          <c:tx>
            <c:strRef>
              <c:f>Sheet1!$C$1</c:f>
              <c:strCache>
                <c:ptCount val="1"/>
                <c:pt idx="0">
                  <c:v>2020</c:v>
                </c:pt>
              </c:strCache>
            </c:strRef>
          </c:tx>
          <c:spPr>
            <a:solidFill>
              <a:schemeClr val="accent1">
                <a:lumMod val="60000"/>
                <a:lumOff val="40000"/>
              </a:schemeClr>
            </a:solidFill>
          </c:spPr>
          <c:invertIfNegative val="0"/>
          <c:dLbls>
            <c:dLbl>
              <c:idx val="0"/>
              <c:tx>
                <c:rich>
                  <a:bodyPr/>
                  <a:lstStyle/>
                  <a:p>
                    <a:r>
                      <a:rPr lang="en-US"/>
                      <a:t>46,382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6A4-4BDE-A187-C1E9949E3F5A}"/>
                </c:ext>
              </c:extLst>
            </c:dLbl>
            <c:dLbl>
              <c:idx val="1"/>
              <c:tx>
                <c:rich>
                  <a:bodyPr/>
                  <a:lstStyle/>
                  <a:p>
                    <a:r>
                      <a:rPr lang="en-US"/>
                      <a:t>35,087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6A4-4BDE-A187-C1E9949E3F5A}"/>
                </c:ext>
              </c:extLst>
            </c:dLbl>
            <c:dLbl>
              <c:idx val="2"/>
              <c:tx>
                <c:rich>
                  <a:bodyPr/>
                  <a:lstStyle/>
                  <a:p>
                    <a:r>
                      <a:rPr lang="en-US"/>
                      <a:t>11,295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6A4-4BDE-A187-C1E9949E3F5A}"/>
                </c:ext>
              </c:extLst>
            </c:dLbl>
            <c:spPr>
              <a:noFill/>
              <a:ln>
                <a:noFill/>
              </a:ln>
              <a:effectLst/>
            </c:spPr>
            <c:txPr>
              <a:bodyPr/>
              <a:lstStyle/>
              <a:p>
                <a:pPr>
                  <a:defRPr sz="10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Performance Total</c:v>
                </c:pt>
                <c:pt idx="1">
                  <c:v>Reimpressões</c:v>
                </c:pt>
                <c:pt idx="2">
                  <c:v>Novos ISBN</c:v>
                </c:pt>
              </c:strCache>
            </c:strRef>
          </c:cat>
          <c:val>
            <c:numRef>
              <c:f>Sheet1!$C$2:$C$4</c:f>
              <c:numCache>
                <c:formatCode>#,##0</c:formatCode>
                <c:ptCount val="3"/>
                <c:pt idx="0">
                  <c:v>46382</c:v>
                </c:pt>
                <c:pt idx="1">
                  <c:v>35087</c:v>
                </c:pt>
                <c:pt idx="2">
                  <c:v>11295</c:v>
                </c:pt>
              </c:numCache>
            </c:numRef>
          </c:val>
          <c:extLst>
            <c:ext xmlns:c16="http://schemas.microsoft.com/office/drawing/2014/chart" uri="{C3380CC4-5D6E-409C-BE32-E72D297353CC}">
              <c16:uniqueId val="{00000001-86A4-4BDE-A187-C1E9949E3F5A}"/>
            </c:ext>
          </c:extLst>
        </c:ser>
        <c:dLbls>
          <c:dLblPos val="outEnd"/>
          <c:showLegendKey val="0"/>
          <c:showVal val="1"/>
          <c:showCatName val="0"/>
          <c:showSerName val="0"/>
          <c:showPercent val="0"/>
          <c:showBubbleSize val="0"/>
        </c:dLbls>
        <c:gapWidth val="50"/>
        <c:axId val="386897472"/>
        <c:axId val="386894728"/>
      </c:barChart>
      <c:catAx>
        <c:axId val="386897472"/>
        <c:scaling>
          <c:orientation val="minMax"/>
        </c:scaling>
        <c:delete val="1"/>
        <c:axPos val="b"/>
        <c:numFmt formatCode="General" sourceLinked="0"/>
        <c:majorTickMark val="out"/>
        <c:minorTickMark val="none"/>
        <c:tickLblPos val="nextTo"/>
        <c:crossAx val="386894728"/>
        <c:crosses val="autoZero"/>
        <c:auto val="1"/>
        <c:lblAlgn val="ctr"/>
        <c:lblOffset val="100"/>
        <c:noMultiLvlLbl val="0"/>
      </c:catAx>
      <c:valAx>
        <c:axId val="386894728"/>
        <c:scaling>
          <c:orientation val="minMax"/>
        </c:scaling>
        <c:delete val="1"/>
        <c:axPos val="l"/>
        <c:numFmt formatCode="#,##0" sourceLinked="1"/>
        <c:majorTickMark val="out"/>
        <c:minorTickMark val="none"/>
        <c:tickLblPos val="nextTo"/>
        <c:crossAx val="386897472"/>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93082788671023964"/>
        </c:manualLayout>
      </c:layout>
      <c:barChart>
        <c:barDir val="col"/>
        <c:grouping val="clustered"/>
        <c:varyColors val="0"/>
        <c:ser>
          <c:idx val="0"/>
          <c:order val="0"/>
          <c:tx>
            <c:strRef>
              <c:f>Sheet1!$B$1</c:f>
              <c:strCache>
                <c:ptCount val="1"/>
                <c:pt idx="0">
                  <c:v>2019</c:v>
                </c:pt>
              </c:strCache>
            </c:strRef>
          </c:tx>
          <c:spPr>
            <a:solidFill>
              <a:srgbClr val="0070C0"/>
            </a:solidFill>
          </c:spPr>
          <c:invertIfNegative val="0"/>
          <c:dLbls>
            <c:dLbl>
              <c:idx val="0"/>
              <c:tx>
                <c:rich>
                  <a:bodyPr/>
                  <a:lstStyle/>
                  <a:p>
                    <a:r>
                      <a:rPr lang="en-US"/>
                      <a:t>395,332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273-46A7-87D9-78F9E25DB7D6}"/>
                </c:ext>
              </c:extLst>
            </c:dLbl>
            <c:dLbl>
              <c:idx val="1"/>
              <c:tx>
                <c:rich>
                  <a:bodyPr/>
                  <a:lstStyle/>
                  <a:p>
                    <a:r>
                      <a:rPr lang="en-US"/>
                      <a:t>317,415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273-46A7-87D9-78F9E25DB7D6}"/>
                </c:ext>
              </c:extLst>
            </c:dLbl>
            <c:dLbl>
              <c:idx val="2"/>
              <c:tx>
                <c:rich>
                  <a:bodyPr/>
                  <a:lstStyle/>
                  <a:p>
                    <a:r>
                      <a:rPr lang="en-US"/>
                      <a:t>77,917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273-46A7-87D9-78F9E25DB7D6}"/>
                </c:ext>
              </c:extLst>
            </c:dLbl>
            <c:spPr>
              <a:noFill/>
              <a:ln>
                <a:noFill/>
              </a:ln>
              <a:effectLst/>
            </c:spPr>
            <c:txPr>
              <a:bodyPr/>
              <a:lstStyle/>
              <a:p>
                <a:pPr>
                  <a:defRPr sz="10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Performance Total</c:v>
                </c:pt>
                <c:pt idx="1">
                  <c:v>Reimpressões</c:v>
                </c:pt>
                <c:pt idx="2">
                  <c:v>Novos ISBN</c:v>
                </c:pt>
              </c:strCache>
            </c:strRef>
          </c:cat>
          <c:val>
            <c:numRef>
              <c:f>Sheet1!$B$2:$B$4</c:f>
              <c:numCache>
                <c:formatCode>#,##0</c:formatCode>
                <c:ptCount val="3"/>
                <c:pt idx="0">
                  <c:v>395332</c:v>
                </c:pt>
                <c:pt idx="1">
                  <c:v>317415</c:v>
                </c:pt>
                <c:pt idx="2">
                  <c:v>77917</c:v>
                </c:pt>
              </c:numCache>
            </c:numRef>
          </c:val>
          <c:extLst>
            <c:ext xmlns:c16="http://schemas.microsoft.com/office/drawing/2014/chart" uri="{C3380CC4-5D6E-409C-BE32-E72D297353CC}">
              <c16:uniqueId val="{00000000-2273-46A7-87D9-78F9E25DB7D6}"/>
            </c:ext>
          </c:extLst>
        </c:ser>
        <c:ser>
          <c:idx val="1"/>
          <c:order val="1"/>
          <c:tx>
            <c:strRef>
              <c:f>Sheet1!$C$1</c:f>
              <c:strCache>
                <c:ptCount val="1"/>
                <c:pt idx="0">
                  <c:v>2020</c:v>
                </c:pt>
              </c:strCache>
            </c:strRef>
          </c:tx>
          <c:spPr>
            <a:solidFill>
              <a:schemeClr val="accent1">
                <a:lumMod val="60000"/>
                <a:lumOff val="40000"/>
              </a:schemeClr>
            </a:solidFill>
          </c:spPr>
          <c:invertIfNegative val="0"/>
          <c:dLbls>
            <c:dLbl>
              <c:idx val="0"/>
              <c:tx>
                <c:rich>
                  <a:bodyPr/>
                  <a:lstStyle/>
                  <a:p>
                    <a:r>
                      <a:rPr lang="en-US"/>
                      <a:t>314,141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273-46A7-87D9-78F9E25DB7D6}"/>
                </c:ext>
              </c:extLst>
            </c:dLbl>
            <c:dLbl>
              <c:idx val="1"/>
              <c:tx>
                <c:rich>
                  <a:bodyPr/>
                  <a:lstStyle/>
                  <a:p>
                    <a:r>
                      <a:rPr lang="en-US"/>
                      <a:t>258,344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273-46A7-87D9-78F9E25DB7D6}"/>
                </c:ext>
              </c:extLst>
            </c:dLbl>
            <c:dLbl>
              <c:idx val="2"/>
              <c:tx>
                <c:rich>
                  <a:bodyPr/>
                  <a:lstStyle/>
                  <a:p>
                    <a:r>
                      <a:rPr lang="en-US"/>
                      <a:t>55,797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273-46A7-87D9-78F9E25DB7D6}"/>
                </c:ext>
              </c:extLst>
            </c:dLbl>
            <c:spPr>
              <a:noFill/>
              <a:ln>
                <a:noFill/>
              </a:ln>
              <a:effectLst/>
            </c:spPr>
            <c:txPr>
              <a:bodyPr/>
              <a:lstStyle/>
              <a:p>
                <a:pPr>
                  <a:defRPr sz="10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Performance Total</c:v>
                </c:pt>
                <c:pt idx="1">
                  <c:v>Reimpressões</c:v>
                </c:pt>
                <c:pt idx="2">
                  <c:v>Novos ISBN</c:v>
                </c:pt>
              </c:strCache>
            </c:strRef>
          </c:cat>
          <c:val>
            <c:numRef>
              <c:f>Sheet1!$C$2:$C$4</c:f>
              <c:numCache>
                <c:formatCode>#,##0</c:formatCode>
                <c:ptCount val="3"/>
                <c:pt idx="0">
                  <c:v>314141</c:v>
                </c:pt>
                <c:pt idx="1">
                  <c:v>258344</c:v>
                </c:pt>
                <c:pt idx="2">
                  <c:v>55797</c:v>
                </c:pt>
              </c:numCache>
            </c:numRef>
          </c:val>
          <c:extLst>
            <c:ext xmlns:c16="http://schemas.microsoft.com/office/drawing/2014/chart" uri="{C3380CC4-5D6E-409C-BE32-E72D297353CC}">
              <c16:uniqueId val="{00000001-2273-46A7-87D9-78F9E25DB7D6}"/>
            </c:ext>
          </c:extLst>
        </c:ser>
        <c:dLbls>
          <c:dLblPos val="outEnd"/>
          <c:showLegendKey val="0"/>
          <c:showVal val="1"/>
          <c:showCatName val="0"/>
          <c:showSerName val="0"/>
          <c:showPercent val="0"/>
          <c:showBubbleSize val="0"/>
        </c:dLbls>
        <c:gapWidth val="50"/>
        <c:axId val="386901392"/>
        <c:axId val="386892768"/>
      </c:barChart>
      <c:catAx>
        <c:axId val="386901392"/>
        <c:scaling>
          <c:orientation val="minMax"/>
        </c:scaling>
        <c:delete val="1"/>
        <c:axPos val="b"/>
        <c:numFmt formatCode="General" sourceLinked="0"/>
        <c:majorTickMark val="out"/>
        <c:minorTickMark val="none"/>
        <c:tickLblPos val="nextTo"/>
        <c:crossAx val="386892768"/>
        <c:crosses val="autoZero"/>
        <c:auto val="1"/>
        <c:lblAlgn val="ctr"/>
        <c:lblOffset val="100"/>
        <c:noMultiLvlLbl val="0"/>
      </c:catAx>
      <c:valAx>
        <c:axId val="386892768"/>
        <c:scaling>
          <c:orientation val="minMax"/>
        </c:scaling>
        <c:delete val="1"/>
        <c:axPos val="l"/>
        <c:numFmt formatCode="#,##0" sourceLinked="1"/>
        <c:majorTickMark val="out"/>
        <c:minorTickMark val="none"/>
        <c:tickLblPos val="nextTo"/>
        <c:crossAx val="386901392"/>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730247667868745E-2"/>
          <c:y val="0"/>
          <c:w val="0.93745194170416957"/>
          <c:h val="1"/>
        </c:manualLayout>
      </c:layout>
      <c:barChart>
        <c:barDir val="bar"/>
        <c:grouping val="clustered"/>
        <c:varyColors val="0"/>
        <c:ser>
          <c:idx val="0"/>
          <c:order val="0"/>
          <c:tx>
            <c:strRef>
              <c:f>Sheet1!$A$2</c:f>
              <c:strCache>
                <c:ptCount val="1"/>
                <c:pt idx="0">
                  <c:v>2019</c:v>
                </c:pt>
              </c:strCache>
            </c:strRef>
          </c:tx>
          <c:spPr>
            <a:solidFill>
              <a:schemeClr val="accent1">
                <a:lumMod val="60000"/>
                <a:lumOff val="40000"/>
              </a:schemeClr>
            </a:solidFill>
          </c:spPr>
          <c:invertIfNegative val="0"/>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1-23E1-442A-801C-47A761A18BCC}"/>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23E1-442A-801C-47A761A18BCC}"/>
              </c:ext>
            </c:extLst>
          </c:dPt>
          <c:dLbls>
            <c:spPr>
              <a:noFill/>
              <a:ln>
                <a:noFill/>
              </a:ln>
              <a:effectLst/>
            </c:spPr>
            <c:txPr>
              <a:bodyPr/>
              <a:lstStyle/>
              <a:p>
                <a:pPr>
                  <a:defRPr sz="1200"/>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 TOTAL</c:v>
                </c:pt>
                <c:pt idx="1">
                  <c:v>MERCADO</c:v>
                </c:pt>
                <c:pt idx="2">
                  <c:v>GOVERNO</c:v>
                </c:pt>
              </c:strCache>
            </c:strRef>
          </c:cat>
          <c:val>
            <c:numRef>
              <c:f>Sheet1!$B$2:$D$2</c:f>
              <c:numCache>
                <c:formatCode>#,##0</c:formatCode>
                <c:ptCount val="3"/>
                <c:pt idx="0">
                  <c:v>434210276</c:v>
                </c:pt>
                <c:pt idx="1">
                  <c:v>209531110</c:v>
                </c:pt>
                <c:pt idx="2">
                  <c:v>224679165.40679032</c:v>
                </c:pt>
              </c:numCache>
            </c:numRef>
          </c:val>
          <c:extLst>
            <c:ext xmlns:c16="http://schemas.microsoft.com/office/drawing/2014/chart" uri="{C3380CC4-5D6E-409C-BE32-E72D297353CC}">
              <c16:uniqueId val="{00000004-23E1-442A-801C-47A761A18BCC}"/>
            </c:ext>
          </c:extLst>
        </c:ser>
        <c:ser>
          <c:idx val="1"/>
          <c:order val="1"/>
          <c:tx>
            <c:strRef>
              <c:f>Sheet1!$A$3</c:f>
              <c:strCache>
                <c:ptCount val="1"/>
                <c:pt idx="0">
                  <c:v>2020</c:v>
                </c:pt>
              </c:strCache>
            </c:strRef>
          </c:tx>
          <c:spPr>
            <a:solidFill>
              <a:srgbClr val="007FC7"/>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6-23E1-442A-801C-47A761A18BCC}"/>
              </c:ext>
            </c:extLst>
          </c:dPt>
          <c:dPt>
            <c:idx val="2"/>
            <c:invertIfNegative val="0"/>
            <c:bubble3D val="0"/>
            <c:spPr>
              <a:solidFill>
                <a:schemeClr val="accent3"/>
              </a:solidFill>
              <a:ln>
                <a:noFill/>
              </a:ln>
            </c:spPr>
            <c:extLst>
              <c:ext xmlns:c16="http://schemas.microsoft.com/office/drawing/2014/chart" uri="{C3380CC4-5D6E-409C-BE32-E72D297353CC}">
                <c16:uniqueId val="{00000008-23E1-442A-801C-47A761A18BCC}"/>
              </c:ext>
            </c:extLst>
          </c:dPt>
          <c:dLbls>
            <c:dLbl>
              <c:idx val="0"/>
              <c:spPr/>
              <c:txPr>
                <a:bodyPr/>
                <a:lstStyle/>
                <a:p>
                  <a:pPr>
                    <a:defRPr sz="1200">
                      <a:solidFill>
                        <a:schemeClr val="bg1"/>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9-23E1-442A-801C-47A761A18BCC}"/>
                </c:ext>
              </c:extLst>
            </c:dLbl>
            <c:spPr>
              <a:noFill/>
              <a:ln>
                <a:noFill/>
              </a:ln>
              <a:effectLst/>
            </c:spPr>
            <c:txPr>
              <a:bodyPr/>
              <a:lstStyle/>
              <a:p>
                <a:pPr>
                  <a:defRPr sz="1200"/>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 TOTAL</c:v>
                </c:pt>
                <c:pt idx="1">
                  <c:v>MERCADO</c:v>
                </c:pt>
                <c:pt idx="2">
                  <c:v>GOVERNO</c:v>
                </c:pt>
              </c:strCache>
            </c:strRef>
          </c:cat>
          <c:val>
            <c:numRef>
              <c:f>Sheet1!$B$3:$D$3</c:f>
              <c:numCache>
                <c:formatCode>#,##0</c:formatCode>
                <c:ptCount val="3"/>
                <c:pt idx="0">
                  <c:v>354168960.30926269</c:v>
                </c:pt>
                <c:pt idx="1">
                  <c:v>193289714.71707749</c:v>
                </c:pt>
                <c:pt idx="2">
                  <c:v>160879245.5921852</c:v>
                </c:pt>
              </c:numCache>
            </c:numRef>
          </c:val>
          <c:extLst>
            <c:ext xmlns:c16="http://schemas.microsoft.com/office/drawing/2014/chart" uri="{C3380CC4-5D6E-409C-BE32-E72D297353CC}">
              <c16:uniqueId val="{0000000A-23E1-442A-801C-47A761A18BCC}"/>
            </c:ext>
          </c:extLst>
        </c:ser>
        <c:dLbls>
          <c:dLblPos val="ctr"/>
          <c:showLegendKey val="0"/>
          <c:showVal val="1"/>
          <c:showCatName val="0"/>
          <c:showSerName val="0"/>
          <c:showPercent val="0"/>
          <c:showBubbleSize val="0"/>
        </c:dLbls>
        <c:gapWidth val="150"/>
        <c:axId val="386902960"/>
        <c:axId val="386904136"/>
      </c:barChart>
      <c:catAx>
        <c:axId val="386902960"/>
        <c:scaling>
          <c:orientation val="maxMin"/>
        </c:scaling>
        <c:delete val="0"/>
        <c:axPos val="l"/>
        <c:numFmt formatCode="General" sourceLinked="0"/>
        <c:majorTickMark val="none"/>
        <c:minorTickMark val="none"/>
        <c:tickLblPos val="none"/>
        <c:spPr>
          <a:ln>
            <a:noFill/>
          </a:ln>
        </c:spPr>
        <c:crossAx val="386904136"/>
        <c:crosses val="autoZero"/>
        <c:auto val="1"/>
        <c:lblAlgn val="ctr"/>
        <c:lblOffset val="100"/>
        <c:noMultiLvlLbl val="0"/>
      </c:catAx>
      <c:valAx>
        <c:axId val="386904136"/>
        <c:scaling>
          <c:orientation val="minMax"/>
        </c:scaling>
        <c:delete val="0"/>
        <c:axPos val="t"/>
        <c:majorGridlines/>
        <c:numFmt formatCode="#,##0" sourceLinked="1"/>
        <c:majorTickMark val="none"/>
        <c:minorTickMark val="none"/>
        <c:tickLblPos val="none"/>
        <c:spPr>
          <a:ln>
            <a:noFill/>
          </a:ln>
        </c:spPr>
        <c:crossAx val="386902960"/>
        <c:crosses val="autoZero"/>
        <c:crossBetween val="between"/>
        <c:dispUnits>
          <c:builtInUnit val="millions"/>
          <c:dispUnitsLbl>
            <c:layout>
              <c:manualLayout>
                <c:xMode val="edge"/>
                <c:yMode val="edge"/>
                <c:x val="4.5178856595336964E-2"/>
                <c:y val="0.95857956891211937"/>
              </c:manualLayout>
            </c:layout>
            <c:tx>
              <c:rich>
                <a:bodyPr/>
                <a:lstStyle/>
                <a:p>
                  <a:pPr>
                    <a:defRPr sz="700" i="1"/>
                  </a:pPr>
                  <a:r>
                    <a:rPr lang="pt-BR" sz="700" i="1" dirty="0"/>
                    <a:t>Escala em Milhões</a:t>
                  </a:r>
                </a:p>
              </c:rich>
            </c:tx>
          </c:dispUnitsLbl>
        </c:dispUnits>
      </c:valAx>
      <c:spPr>
        <a:noFill/>
        <a:ln w="25400">
          <a:solidFill>
            <a:schemeClr val="bg1"/>
          </a:solidFill>
        </a:ln>
      </c:spPr>
    </c:plotArea>
    <c:plotVisOnly val="1"/>
    <c:dispBlanksAs val="gap"/>
    <c:showDLblsOverMax val="0"/>
  </c:chart>
  <c:spPr>
    <a:ln>
      <a:noFill/>
    </a:ln>
  </c:spPr>
  <c:txPr>
    <a:bodyPr/>
    <a:lstStyle/>
    <a:p>
      <a:pPr>
        <a:defRPr sz="18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730247667868745E-2"/>
          <c:y val="0"/>
          <c:w val="0.93745194170416957"/>
          <c:h val="1"/>
        </c:manualLayout>
      </c:layout>
      <c:barChart>
        <c:barDir val="bar"/>
        <c:grouping val="clustered"/>
        <c:varyColors val="0"/>
        <c:ser>
          <c:idx val="0"/>
          <c:order val="0"/>
          <c:tx>
            <c:strRef>
              <c:f>Sheet1!$A$2</c:f>
              <c:strCache>
                <c:ptCount val="1"/>
                <c:pt idx="0">
                  <c:v>2019</c:v>
                </c:pt>
              </c:strCache>
            </c:strRef>
          </c:tx>
          <c:spPr>
            <a:solidFill>
              <a:schemeClr val="accent1">
                <a:lumMod val="60000"/>
                <a:lumOff val="40000"/>
              </a:schemeClr>
            </a:solidFill>
          </c:spPr>
          <c:invertIfNegative val="0"/>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1-9FB8-41BE-BDCB-BCB752E06DCC}"/>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9FB8-41BE-BDCB-BCB752E06DCC}"/>
              </c:ext>
            </c:extLst>
          </c:dPt>
          <c:dLbls>
            <c:dLbl>
              <c:idx val="0"/>
              <c:tx>
                <c:rich>
                  <a:bodyPr/>
                  <a:lstStyle/>
                  <a:p>
                    <a:r>
                      <a:rPr lang="en-US"/>
                      <a:t>5,667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FB8-41BE-BDCB-BCB752E06DCC}"/>
                </c:ext>
              </c:extLst>
            </c:dLbl>
            <c:dLbl>
              <c:idx val="1"/>
              <c:tx>
                <c:rich>
                  <a:bodyPr/>
                  <a:lstStyle/>
                  <a:p>
                    <a:r>
                      <a:rPr lang="en-US"/>
                      <a:t>3,971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FB8-41BE-BDCB-BCB752E06DCC}"/>
                </c:ext>
              </c:extLst>
            </c:dLbl>
            <c:dLbl>
              <c:idx val="2"/>
              <c:tx>
                <c:rich>
                  <a:bodyPr/>
                  <a:lstStyle/>
                  <a:p>
                    <a:r>
                      <a:rPr lang="en-US" dirty="0"/>
                      <a:t>1,69</a:t>
                    </a:r>
                    <a:r>
                      <a:rPr lang="en-US" dirty="0">
                        <a:solidFill>
                          <a:schemeClr val="bg1"/>
                        </a:solidFill>
                      </a:rPr>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FB8-41BE-BDCB-BCB752E06DCC}"/>
                </c:ext>
              </c:extLst>
            </c:dLbl>
            <c:spPr>
              <a:noFill/>
              <a:ln>
                <a:noFill/>
              </a:ln>
              <a:effectLst/>
            </c:spPr>
            <c:txPr>
              <a:bodyPr/>
              <a:lstStyle/>
              <a:p>
                <a:pPr>
                  <a:defRPr sz="1200"/>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 TOTAL</c:v>
                </c:pt>
                <c:pt idx="1">
                  <c:v>MERCADO</c:v>
                </c:pt>
                <c:pt idx="2">
                  <c:v>GOVERNO</c:v>
                </c:pt>
              </c:strCache>
            </c:strRef>
          </c:cat>
          <c:val>
            <c:numRef>
              <c:f>Sheet1!$B$2:$D$2</c:f>
              <c:numCache>
                <c:formatCode>#,##0</c:formatCode>
                <c:ptCount val="3"/>
                <c:pt idx="0">
                  <c:v>5667135287</c:v>
                </c:pt>
                <c:pt idx="1">
                  <c:v>3970943957</c:v>
                </c:pt>
                <c:pt idx="2">
                  <c:v>1696191330</c:v>
                </c:pt>
              </c:numCache>
            </c:numRef>
          </c:val>
          <c:extLst>
            <c:ext xmlns:c16="http://schemas.microsoft.com/office/drawing/2014/chart" uri="{C3380CC4-5D6E-409C-BE32-E72D297353CC}">
              <c16:uniqueId val="{00000004-9FB8-41BE-BDCB-BCB752E06DCC}"/>
            </c:ext>
          </c:extLst>
        </c:ser>
        <c:ser>
          <c:idx val="1"/>
          <c:order val="1"/>
          <c:tx>
            <c:strRef>
              <c:f>Sheet1!$A$3</c:f>
              <c:strCache>
                <c:ptCount val="1"/>
                <c:pt idx="0">
                  <c:v>2020</c:v>
                </c:pt>
              </c:strCache>
            </c:strRef>
          </c:tx>
          <c:spPr>
            <a:solidFill>
              <a:srgbClr val="007FC7"/>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6-9FB8-41BE-BDCB-BCB752E06DCC}"/>
              </c:ext>
            </c:extLst>
          </c:dPt>
          <c:dPt>
            <c:idx val="2"/>
            <c:invertIfNegative val="0"/>
            <c:bubble3D val="0"/>
            <c:spPr>
              <a:solidFill>
                <a:schemeClr val="accent3"/>
              </a:solidFill>
              <a:ln>
                <a:noFill/>
              </a:ln>
            </c:spPr>
            <c:extLst>
              <c:ext xmlns:c16="http://schemas.microsoft.com/office/drawing/2014/chart" uri="{C3380CC4-5D6E-409C-BE32-E72D297353CC}">
                <c16:uniqueId val="{00000008-9FB8-41BE-BDCB-BCB752E06DCC}"/>
              </c:ext>
            </c:extLst>
          </c:dPt>
          <c:dLbls>
            <c:dLbl>
              <c:idx val="0"/>
              <c:tx>
                <c:rich>
                  <a:bodyPr/>
                  <a:lstStyle/>
                  <a:p>
                    <a:pPr>
                      <a:defRPr sz="1200">
                        <a:solidFill>
                          <a:schemeClr val="bg1"/>
                        </a:solidFill>
                      </a:defRPr>
                    </a:pPr>
                    <a:r>
                      <a:rPr lang="en-US" dirty="0"/>
                      <a:t>5,170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FB8-41BE-BDCB-BCB752E06DCC}"/>
                </c:ext>
              </c:extLst>
            </c:dLbl>
            <c:dLbl>
              <c:idx val="1"/>
              <c:tx>
                <c:rich>
                  <a:bodyPr/>
                  <a:lstStyle/>
                  <a:p>
                    <a:r>
                      <a:rPr lang="en-US"/>
                      <a:t>3,727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FB8-41BE-BDCB-BCB752E06DCC}"/>
                </c:ext>
              </c:extLst>
            </c:dLbl>
            <c:dLbl>
              <c:idx val="2"/>
              <c:layout>
                <c:manualLayout>
                  <c:x val="-0.15143048240967424"/>
                  <c:y val="0"/>
                </c:manualLayout>
              </c:layout>
              <c:tx>
                <c:rich>
                  <a:bodyPr/>
                  <a:lstStyle/>
                  <a:p>
                    <a:r>
                      <a:rPr lang="en-US" dirty="0"/>
                      <a:t>1,44</a:t>
                    </a:r>
                    <a:r>
                      <a:rPr lang="en-US" dirty="0">
                        <a:solidFill>
                          <a:schemeClr val="bg1"/>
                        </a:solidFill>
                      </a:rPr>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FB8-41BE-BDCB-BCB752E06DCC}"/>
                </c:ext>
              </c:extLst>
            </c:dLbl>
            <c:spPr>
              <a:noFill/>
              <a:ln>
                <a:noFill/>
              </a:ln>
              <a:effectLst/>
            </c:spPr>
            <c:txPr>
              <a:bodyPr/>
              <a:lstStyle/>
              <a:p>
                <a:pPr>
                  <a:defRPr sz="1200"/>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 TOTAL</c:v>
                </c:pt>
                <c:pt idx="1">
                  <c:v>MERCADO</c:v>
                </c:pt>
                <c:pt idx="2">
                  <c:v>GOVERNO</c:v>
                </c:pt>
              </c:strCache>
            </c:strRef>
          </c:cat>
          <c:val>
            <c:numRef>
              <c:f>Sheet1!$B$3:$D$3</c:f>
              <c:numCache>
                <c:formatCode>#,##0</c:formatCode>
                <c:ptCount val="3"/>
                <c:pt idx="0">
                  <c:v>5169513034</c:v>
                </c:pt>
                <c:pt idx="1">
                  <c:v>3727094155</c:v>
                </c:pt>
                <c:pt idx="2">
                  <c:v>1442418879</c:v>
                </c:pt>
              </c:numCache>
            </c:numRef>
          </c:val>
          <c:extLst>
            <c:ext xmlns:c16="http://schemas.microsoft.com/office/drawing/2014/chart" uri="{C3380CC4-5D6E-409C-BE32-E72D297353CC}">
              <c16:uniqueId val="{0000000A-9FB8-41BE-BDCB-BCB752E06DCC}"/>
            </c:ext>
          </c:extLst>
        </c:ser>
        <c:dLbls>
          <c:dLblPos val="ctr"/>
          <c:showLegendKey val="0"/>
          <c:showVal val="1"/>
          <c:showCatName val="0"/>
          <c:showSerName val="0"/>
          <c:showPercent val="0"/>
          <c:showBubbleSize val="0"/>
        </c:dLbls>
        <c:gapWidth val="150"/>
        <c:axId val="386903744"/>
        <c:axId val="386897864"/>
      </c:barChart>
      <c:catAx>
        <c:axId val="386903744"/>
        <c:scaling>
          <c:orientation val="maxMin"/>
        </c:scaling>
        <c:delete val="0"/>
        <c:axPos val="l"/>
        <c:numFmt formatCode="General" sourceLinked="0"/>
        <c:majorTickMark val="none"/>
        <c:minorTickMark val="none"/>
        <c:tickLblPos val="none"/>
        <c:spPr>
          <a:ln>
            <a:noFill/>
          </a:ln>
        </c:spPr>
        <c:crossAx val="386897864"/>
        <c:crosses val="autoZero"/>
        <c:auto val="1"/>
        <c:lblAlgn val="ctr"/>
        <c:lblOffset val="100"/>
        <c:noMultiLvlLbl val="0"/>
      </c:catAx>
      <c:valAx>
        <c:axId val="386897864"/>
        <c:scaling>
          <c:orientation val="minMax"/>
        </c:scaling>
        <c:delete val="0"/>
        <c:axPos val="t"/>
        <c:majorGridlines/>
        <c:numFmt formatCode="#,##0" sourceLinked="1"/>
        <c:majorTickMark val="none"/>
        <c:minorTickMark val="none"/>
        <c:tickLblPos val="none"/>
        <c:spPr>
          <a:ln>
            <a:noFill/>
          </a:ln>
        </c:spPr>
        <c:crossAx val="386903744"/>
        <c:crosses val="autoZero"/>
        <c:crossBetween val="between"/>
        <c:dispUnits>
          <c:builtInUnit val="millions"/>
          <c:dispUnitsLbl>
            <c:layout>
              <c:manualLayout>
                <c:xMode val="edge"/>
                <c:yMode val="edge"/>
                <c:x val="4.5178856595336964E-2"/>
                <c:y val="0.95857956891211937"/>
              </c:manualLayout>
            </c:layout>
            <c:tx>
              <c:rich>
                <a:bodyPr/>
                <a:lstStyle/>
                <a:p>
                  <a:pPr>
                    <a:defRPr sz="700" i="1"/>
                  </a:pPr>
                  <a:r>
                    <a:rPr lang="pt-BR" sz="700" i="1" dirty="0"/>
                    <a:t>Escala em Milhões</a:t>
                  </a:r>
                </a:p>
              </c:rich>
            </c:tx>
          </c:dispUnitsLbl>
        </c:dispUnits>
      </c:valAx>
      <c:spPr>
        <a:noFill/>
        <a:ln w="25400">
          <a:solidFill>
            <a:schemeClr val="tx1"/>
          </a:solidFill>
        </a:ln>
      </c:spPr>
    </c:plotArea>
    <c:plotVisOnly val="1"/>
    <c:dispBlanksAs val="gap"/>
    <c:showDLblsOverMax val="0"/>
  </c:chart>
  <c:spPr>
    <a:ln>
      <a:noFill/>
    </a:ln>
  </c:spPr>
  <c:txPr>
    <a:bodyPr/>
    <a:lstStyle/>
    <a:p>
      <a:pPr>
        <a:defRPr sz="1800"/>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3872312275"/>
          <c:y val="0.1884579729136317"/>
          <c:w val="0.77168825825982668"/>
          <c:h val="0.55818724863557467"/>
        </c:manualLayout>
      </c:layout>
      <c:lineChart>
        <c:grouping val="standard"/>
        <c:varyColors val="0"/>
        <c:ser>
          <c:idx val="0"/>
          <c:order val="0"/>
          <c:tx>
            <c:strRef>
              <c:f>Planilha1!$O$1</c:f>
              <c:strCache>
                <c:ptCount val="1"/>
                <c:pt idx="0">
                  <c:v>Nominal Prices</c:v>
                </c:pt>
              </c:strCache>
            </c:strRef>
          </c:tx>
          <c:spPr>
            <a:ln w="38100" cap="rnd">
              <a:solidFill>
                <a:srgbClr val="00CC00"/>
              </a:solidFill>
              <a:round/>
            </a:ln>
            <a:effectLst>
              <a:outerShdw blurRad="50800" dist="38100" dir="5400000" algn="t" rotWithShape="0">
                <a:prstClr val="black">
                  <a:alpha val="40000"/>
                </a:prstClr>
              </a:outerShdw>
            </a:effectLst>
          </c:spPr>
          <c:marker>
            <c:symbol val="none"/>
          </c:marker>
          <c:cat>
            <c:numRef>
              <c:f>Planilha1!$N$2:$N$16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Planilha1!$O$2:$O$16</c:f>
              <c:numCache>
                <c:formatCode>0</c:formatCode>
                <c:ptCount val="15"/>
                <c:pt idx="0">
                  <c:v>100</c:v>
                </c:pt>
                <c:pt idx="1">
                  <c:v>98.320529693734358</c:v>
                </c:pt>
                <c:pt idx="2">
                  <c:v>99.183990064083304</c:v>
                </c:pt>
                <c:pt idx="3">
                  <c:v>95.692381981628728</c:v>
                </c:pt>
                <c:pt idx="4">
                  <c:v>90.993056852236364</c:v>
                </c:pt>
                <c:pt idx="5">
                  <c:v>85.395680158573157</c:v>
                </c:pt>
                <c:pt idx="6">
                  <c:v>96.042651863871029</c:v>
                </c:pt>
                <c:pt idx="7">
                  <c:v>97.676527111241001</c:v>
                </c:pt>
                <c:pt idx="8">
                  <c:v>105.68370024633408</c:v>
                </c:pt>
                <c:pt idx="9">
                  <c:v>110.50305676287786</c:v>
                </c:pt>
                <c:pt idx="10">
                  <c:v>120.14142889390386</c:v>
                </c:pt>
                <c:pt idx="11">
                  <c:v>124.94224908175779</c:v>
                </c:pt>
                <c:pt idx="12">
                  <c:v>127.89470722284712</c:v>
                </c:pt>
                <c:pt idx="13">
                  <c:v>133.16397330837168</c:v>
                </c:pt>
                <c:pt idx="14">
                  <c:v>135.32370883308479</c:v>
                </c:pt>
              </c:numCache>
            </c:numRef>
          </c:val>
          <c:smooth val="0"/>
          <c:extLst>
            <c:ext xmlns:c16="http://schemas.microsoft.com/office/drawing/2014/chart" uri="{C3380CC4-5D6E-409C-BE32-E72D297353CC}">
              <c16:uniqueId val="{00000000-C55B-4F94-AD01-7BFB58611B0D}"/>
            </c:ext>
          </c:extLst>
        </c:ser>
        <c:ser>
          <c:idx val="1"/>
          <c:order val="1"/>
          <c:tx>
            <c:strRef>
              <c:f>Planilha1!$P$1</c:f>
              <c:strCache>
                <c:ptCount val="1"/>
                <c:pt idx="0">
                  <c:v>Actual Prices</c:v>
                </c:pt>
              </c:strCache>
            </c:strRef>
          </c:tx>
          <c:spPr>
            <a:ln w="38100" cap="rnd">
              <a:solidFill>
                <a:srgbClr val="FF6600"/>
              </a:solidFill>
              <a:prstDash val="solid"/>
              <a:round/>
            </a:ln>
            <a:effectLst>
              <a:outerShdw blurRad="50800" dist="38100" dir="5400000" algn="t" rotWithShape="0">
                <a:prstClr val="black">
                  <a:alpha val="40000"/>
                </a:prstClr>
              </a:outerShdw>
            </a:effectLst>
          </c:spPr>
          <c:marker>
            <c:symbol val="none"/>
          </c:marker>
          <c:cat>
            <c:numRef>
              <c:f>Planilha1!$N$2:$N$16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Planilha1!$P$2:$P$16</c:f>
              <c:numCache>
                <c:formatCode>0</c:formatCode>
                <c:ptCount val="15"/>
                <c:pt idx="0">
                  <c:v>100</c:v>
                </c:pt>
                <c:pt idx="1">
                  <c:v>94.122626013989816</c:v>
                </c:pt>
                <c:pt idx="2">
                  <c:v>89.659042076154108</c:v>
                </c:pt>
                <c:pt idx="3">
                  <c:v>82.928795804591502</c:v>
                </c:pt>
                <c:pt idx="4">
                  <c:v>74.455720437865935</c:v>
                </c:pt>
                <c:pt idx="5">
                  <c:v>65.61084976730065</c:v>
                </c:pt>
                <c:pt idx="6">
                  <c:v>69.719370879971805</c:v>
                </c:pt>
                <c:pt idx="7">
                  <c:v>66.948763208640443</c:v>
                </c:pt>
                <c:pt idx="8">
                  <c:v>68.073474213557134</c:v>
                </c:pt>
                <c:pt idx="9">
                  <c:v>64.315298131238862</c:v>
                </c:pt>
                <c:pt idx="10">
                  <c:v>65.78704528527615</c:v>
                </c:pt>
                <c:pt idx="11">
                  <c:v>66.455442904066828</c:v>
                </c:pt>
                <c:pt idx="12">
                  <c:v>65.567059025467856</c:v>
                </c:pt>
                <c:pt idx="13">
                  <c:v>65.447631084095349</c:v>
                </c:pt>
                <c:pt idx="14">
                  <c:v>63.632894343234653</c:v>
                </c:pt>
              </c:numCache>
            </c:numRef>
          </c:val>
          <c:smooth val="0"/>
          <c:extLst>
            <c:ext xmlns:c16="http://schemas.microsoft.com/office/drawing/2014/chart" uri="{C3380CC4-5D6E-409C-BE32-E72D297353CC}">
              <c16:uniqueId val="{00000001-C55B-4F94-AD01-7BFB58611B0D}"/>
            </c:ext>
          </c:extLst>
        </c:ser>
        <c:dLbls>
          <c:showLegendKey val="0"/>
          <c:showVal val="0"/>
          <c:showCatName val="0"/>
          <c:showSerName val="0"/>
          <c:showPercent val="0"/>
          <c:showBubbleSize val="0"/>
        </c:dLbls>
        <c:smooth val="0"/>
        <c:axId val="468618976"/>
        <c:axId val="468626424"/>
      </c:lineChart>
      <c:catAx>
        <c:axId val="46861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468626424"/>
        <c:crosses val="autoZero"/>
        <c:auto val="1"/>
        <c:lblAlgn val="ctr"/>
        <c:lblOffset val="100"/>
        <c:noMultiLvlLbl val="0"/>
      </c:catAx>
      <c:valAx>
        <c:axId val="468626424"/>
        <c:scaling>
          <c:orientation val="minMax"/>
          <c:min val="60"/>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468618976"/>
        <c:crosses val="autoZero"/>
        <c:crossBetween val="between"/>
      </c:valAx>
      <c:spPr>
        <a:noFill/>
        <a:ln>
          <a:noFill/>
        </a:ln>
        <a:effectLst/>
      </c:spPr>
    </c:plotArea>
    <c:legend>
      <c:legendPos val="r"/>
      <c:layout>
        <c:manualLayout>
          <c:xMode val="edge"/>
          <c:yMode val="edge"/>
          <c:x val="0.11809932590982017"/>
          <c:y val="0.89891368746819822"/>
          <c:w val="0.69029446005680306"/>
          <c:h val="5.482236333094021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w="9525" cap="flat" cmpd="sng" algn="ctr">
      <a:noFill/>
      <a:round/>
    </a:ln>
    <a:effectLst/>
  </c:spPr>
  <c:txPr>
    <a:bodyPr/>
    <a:lstStyle/>
    <a:p>
      <a:pPr>
        <a:defRPr sz="1200"/>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5828172145465"/>
          <c:y val="8.3656341696172948E-2"/>
          <c:w val="0.83675877401937426"/>
          <c:h val="0.66981202191640732"/>
        </c:manualLayout>
      </c:layout>
      <c:lineChart>
        <c:grouping val="standard"/>
        <c:varyColors val="0"/>
        <c:ser>
          <c:idx val="0"/>
          <c:order val="0"/>
          <c:tx>
            <c:strRef>
              <c:f>'gráficos PIB'!$A$22</c:f>
              <c:strCache>
                <c:ptCount val="1"/>
                <c:pt idx="0">
                  <c:v>GPD</c:v>
                </c:pt>
              </c:strCache>
            </c:strRef>
          </c:tx>
          <c:spPr>
            <a:ln w="38100" cap="rnd">
              <a:solidFill>
                <a:schemeClr val="accent4"/>
              </a:solidFill>
              <a:round/>
            </a:ln>
            <a:effectLst>
              <a:outerShdw blurRad="50800" dist="38100" dir="8100000" algn="tr" rotWithShape="0">
                <a:prstClr val="black">
                  <a:alpha val="40000"/>
                </a:prstClr>
              </a:outerShdw>
            </a:effectLst>
          </c:spPr>
          <c:marker>
            <c:symbol val="none"/>
          </c:marker>
          <c:cat>
            <c:numRef>
              <c:f>'gráficos PIB'!$C$21:$R$21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'gráficos PIB'!$C$22:$R$22</c:f>
              <c:numCache>
                <c:formatCode>0.00</c:formatCode>
                <c:ptCount val="16"/>
                <c:pt idx="0">
                  <c:v>100</c:v>
                </c:pt>
                <c:pt idx="1">
                  <c:v>103.96000000000001</c:v>
                </c:pt>
                <c:pt idx="2">
                  <c:v>110.29116400000001</c:v>
                </c:pt>
                <c:pt idx="3">
                  <c:v>115.99321717880002</c:v>
                </c:pt>
                <c:pt idx="4">
                  <c:v>115.61043956210999</c:v>
                </c:pt>
                <c:pt idx="5">
                  <c:v>124.31590566113687</c:v>
                </c:pt>
                <c:pt idx="6">
                  <c:v>127.70972988568592</c:v>
                </c:pt>
                <c:pt idx="7">
                  <c:v>128.85911745465708</c:v>
                </c:pt>
                <c:pt idx="8">
                  <c:v>131.82287715611417</c:v>
                </c:pt>
                <c:pt idx="9">
                  <c:v>131.95470003327029</c:v>
                </c:pt>
                <c:pt idx="10">
                  <c:v>126.940421432006</c:v>
                </c:pt>
                <c:pt idx="11">
                  <c:v>122.37056626045378</c:v>
                </c:pt>
                <c:pt idx="12">
                  <c:v>123.59427192305833</c:v>
                </c:pt>
                <c:pt idx="13">
                  <c:v>124.95380891421196</c:v>
                </c:pt>
                <c:pt idx="14">
                  <c:v>126.32830081226828</c:v>
                </c:pt>
                <c:pt idx="15">
                  <c:v>121.14884047896528</c:v>
                </c:pt>
              </c:numCache>
            </c:numRef>
          </c:val>
          <c:smooth val="0"/>
          <c:extLst>
            <c:ext xmlns:c16="http://schemas.microsoft.com/office/drawing/2014/chart" uri="{C3380CC4-5D6E-409C-BE32-E72D297353CC}">
              <c16:uniqueId val="{00000000-3D94-4347-A7FF-BFF0CD3163D3}"/>
            </c:ext>
          </c:extLst>
        </c:ser>
        <c:ser>
          <c:idx val="1"/>
          <c:order val="1"/>
          <c:tx>
            <c:strRef>
              <c:f>'gráficos PIB'!$A$27</c:f>
              <c:strCache>
                <c:ptCount val="1"/>
                <c:pt idx="0">
                  <c:v>sales to the market</c:v>
                </c:pt>
              </c:strCache>
            </c:strRef>
          </c:tx>
          <c:spPr>
            <a:ln w="38100">
              <a:solidFill>
                <a:schemeClr val="accent1"/>
              </a:solidFill>
              <a:prstDash val="solid"/>
            </a:ln>
            <a:effectLst>
              <a:outerShdw blurRad="50800" dist="38100" dir="8100000" algn="tr" rotWithShape="0">
                <a:prstClr val="black">
                  <a:alpha val="40000"/>
                </a:prstClr>
              </a:outerShdw>
            </a:effectLst>
          </c:spPr>
          <c:marker>
            <c:symbol val="none"/>
          </c:marker>
          <c:cat>
            <c:numRef>
              <c:f>'gráficos PIB'!$C$21:$R$21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'gráficos PIB'!$C$27:$R$27</c:f>
              <c:numCache>
                <c:formatCode>0.00</c:formatCode>
                <c:ptCount val="16"/>
                <c:pt idx="0">
                  <c:v>100</c:v>
                </c:pt>
                <c:pt idx="1">
                  <c:v>98.080321195271097</c:v>
                </c:pt>
                <c:pt idx="2">
                  <c:v>99.911259510293917</c:v>
                </c:pt>
                <c:pt idx="3">
                  <c:v>100.53393075416207</c:v>
                </c:pt>
                <c:pt idx="4">
                  <c:v>100.5336019752925</c:v>
                </c:pt>
                <c:pt idx="5">
                  <c:v>97.759318556260695</c:v>
                </c:pt>
                <c:pt idx="6">
                  <c:v>94.564369394077801</c:v>
                </c:pt>
                <c:pt idx="7">
                  <c:v>95.029734093803413</c:v>
                </c:pt>
                <c:pt idx="8">
                  <c:v>95.018151672161153</c:v>
                </c:pt>
                <c:pt idx="9">
                  <c:v>95.837051255667106</c:v>
                </c:pt>
                <c:pt idx="10">
                  <c:v>83.139674545677337</c:v>
                </c:pt>
                <c:pt idx="11">
                  <c:v>75.666447177241508</c:v>
                </c:pt>
                <c:pt idx="12">
                  <c:v>74.989447963015508</c:v>
                </c:pt>
                <c:pt idx="13">
                  <c:v>67.446796343636464</c:v>
                </c:pt>
                <c:pt idx="14">
                  <c:v>69.640858224053801</c:v>
                </c:pt>
                <c:pt idx="15">
                  <c:v>62.331563705312789</c:v>
                </c:pt>
              </c:numCache>
            </c:numRef>
          </c:val>
          <c:smooth val="0"/>
          <c:extLst>
            <c:ext xmlns:c16="http://schemas.microsoft.com/office/drawing/2014/chart" uri="{C3380CC4-5D6E-409C-BE32-E72D297353CC}">
              <c16:uniqueId val="{00000001-3D94-4347-A7FF-BFF0CD3163D3}"/>
            </c:ext>
          </c:extLst>
        </c:ser>
        <c:dLbls>
          <c:showLegendKey val="0"/>
          <c:showVal val="0"/>
          <c:showCatName val="0"/>
          <c:showSerName val="0"/>
          <c:showPercent val="0"/>
          <c:showBubbleSize val="0"/>
        </c:dLbls>
        <c:smooth val="0"/>
        <c:axId val="468624072"/>
        <c:axId val="468624856"/>
      </c:lineChart>
      <c:catAx>
        <c:axId val="468624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pPr>
            <a:endParaRPr lang="pt-BR"/>
          </a:p>
        </c:txPr>
        <c:crossAx val="468624856"/>
        <c:crosses val="autoZero"/>
        <c:auto val="1"/>
        <c:lblAlgn val="ctr"/>
        <c:lblOffset val="100"/>
        <c:noMultiLvlLbl val="0"/>
      </c:catAx>
      <c:valAx>
        <c:axId val="468624856"/>
        <c:scaling>
          <c:orientation val="minMax"/>
          <c:max val="140"/>
          <c:min val="5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sz="1000"/>
            </a:pPr>
            <a:endParaRPr lang="pt-BR"/>
          </a:p>
        </c:txPr>
        <c:crossAx val="468624072"/>
        <c:crosses val="autoZero"/>
        <c:crossBetween val="between"/>
        <c:majorUnit val="10"/>
      </c:valAx>
      <c:spPr>
        <a:noFill/>
        <a:ln>
          <a:noFill/>
        </a:ln>
        <a:effectLst/>
      </c:spPr>
    </c:plotArea>
    <c:legend>
      <c:legendPos val="b"/>
      <c:layout>
        <c:manualLayout>
          <c:xMode val="edge"/>
          <c:yMode val="edge"/>
          <c:x val="0.2690321922003675"/>
          <c:y val="0.89781965638926298"/>
          <c:w val="0.52532158170557408"/>
          <c:h val="6.442418891158222E-2"/>
        </c:manualLayout>
      </c:layout>
      <c:overlay val="0"/>
      <c:spPr>
        <a:noFill/>
        <a:ln>
          <a:noFill/>
        </a:ln>
        <a:effectLst/>
      </c:spPr>
      <c:txPr>
        <a:bodyPr rot="0" vert="horz"/>
        <a:lstStyle/>
        <a:p>
          <a:pPr>
            <a:defRPr sz="1000"/>
          </a:pPr>
          <a:endParaRPr lang="pt-BR"/>
        </a:p>
      </c:txPr>
    </c:legend>
    <c:plotVisOnly val="1"/>
    <c:dispBlanksAs val="gap"/>
    <c:showDLblsOverMax val="0"/>
  </c:chart>
  <c:spPr>
    <a:noFill/>
    <a:ln w="9525" cap="flat" cmpd="sng" algn="ctr">
      <a:noFill/>
      <a:round/>
    </a:ln>
    <a:effectLst/>
  </c:spPr>
  <c:txPr>
    <a:bodyPr/>
    <a:lstStyle/>
    <a:p>
      <a:pPr>
        <a:defRPr sz="1200">
          <a:solidFill>
            <a:schemeClr val="tx2"/>
          </a:solidFill>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71596040879188"/>
          <c:y val="5.1395475997802517E-2"/>
          <c:w val="0.60142885729103712"/>
          <c:h val="0.81284449931541614"/>
        </c:manualLayout>
      </c:layout>
      <c:barChart>
        <c:barDir val="col"/>
        <c:grouping val="clustered"/>
        <c:varyColors val="0"/>
        <c:ser>
          <c:idx val="0"/>
          <c:order val="0"/>
          <c:tx>
            <c:strRef>
              <c:f>vendas!$M$29</c:f>
              <c:strCache>
                <c:ptCount val="1"/>
                <c:pt idx="0">
                  <c:v>2019</c:v>
                </c:pt>
              </c:strCache>
            </c:strRef>
          </c:tx>
          <c:spPr>
            <a:solidFill>
              <a:schemeClr val="accent2">
                <a:lumMod val="20000"/>
                <a:lumOff val="80000"/>
              </a:schemeClr>
            </a:solidFill>
            <a:ln>
              <a:noFill/>
            </a:ln>
            <a:effectLst/>
          </c:spPr>
          <c:invertIfNegative val="0"/>
          <c:dLbls>
            <c:dLbl>
              <c:idx val="0"/>
              <c:tx>
                <c:rich>
                  <a:bodyPr/>
                  <a:lstStyle/>
                  <a:p>
                    <a:r>
                      <a:rPr lang="en-US"/>
                      <a:t>BRL</a:t>
                    </a:r>
                    <a:r>
                      <a:rPr lang="en-US" baseline="0"/>
                      <a:t> 1,250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5EA-4F4E-8350-DB279FF8826B}"/>
                </c:ext>
              </c:extLst>
            </c:dLbl>
            <c:dLbl>
              <c:idx val="1"/>
              <c:tx>
                <c:rich>
                  <a:bodyPr/>
                  <a:lstStyle/>
                  <a:p>
                    <a:r>
                      <a:rPr lang="en-US" dirty="0"/>
                      <a:t>BRL 280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EA-4F4E-8350-DB279FF8826B}"/>
                </c:ext>
              </c:extLst>
            </c:dLbl>
            <c:dLbl>
              <c:idx val="2"/>
              <c:tx>
                <c:rich>
                  <a:bodyPr/>
                  <a:lstStyle/>
                  <a:p>
                    <a:r>
                      <a:rPr lang="en-US"/>
                      <a:t>BRL 1,531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5EA-4F4E-8350-DB279FF8826B}"/>
                </c:ext>
              </c:extLst>
            </c:dLbl>
            <c:dLbl>
              <c:idx val="3"/>
              <c:tx>
                <c:rich>
                  <a:bodyPr/>
                  <a:lstStyle/>
                  <a:p>
                    <a:r>
                      <a:rPr lang="en-US" dirty="0"/>
                      <a:t>BRL 165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EA-4F4E-8350-DB279FF8826B}"/>
                </c:ext>
              </c:extLst>
            </c:dLbl>
            <c:dLbl>
              <c:idx val="4"/>
              <c:tx>
                <c:rich>
                  <a:bodyPr/>
                  <a:lstStyle/>
                  <a:p>
                    <a:r>
                      <a:rPr lang="en-US"/>
                      <a:t>BRL 1,696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5EA-4F4E-8350-DB279FF8826B}"/>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vendas!$I$30:$I$34</c:f>
              <c:strCache>
                <c:ptCount val="5"/>
                <c:pt idx="0">
                  <c:v>PNLD</c:v>
                </c:pt>
                <c:pt idx="1">
                  <c:v>Literary PNLD</c:v>
                </c:pt>
                <c:pt idx="2">
                  <c:v>Total FNDE</c:v>
                </c:pt>
                <c:pt idx="3">
                  <c:v>Other Government Agencies</c:v>
                </c:pt>
                <c:pt idx="4">
                  <c:v>Total Government</c:v>
                </c:pt>
              </c:strCache>
            </c:strRef>
          </c:cat>
          <c:val>
            <c:numRef>
              <c:f>vendas!$M$30:$M$34</c:f>
              <c:numCache>
                <c:formatCode>_-[$R$-416]\ * #,##0_-;\-[$R$-416]\ * #,##0_-;_-[$R$-416]\ * "-"??_-;_-@_-</c:formatCode>
                <c:ptCount val="5"/>
                <c:pt idx="0">
                  <c:v>1250.4434055699999</c:v>
                </c:pt>
                <c:pt idx="1">
                  <c:v>280.38202681000013</c:v>
                </c:pt>
                <c:pt idx="2">
                  <c:v>1530.8254323800002</c:v>
                </c:pt>
                <c:pt idx="3">
                  <c:v>165.36589799999999</c:v>
                </c:pt>
                <c:pt idx="4">
                  <c:v>1696.1913303800002</c:v>
                </c:pt>
              </c:numCache>
            </c:numRef>
          </c:val>
          <c:extLst>
            <c:ext xmlns:c16="http://schemas.microsoft.com/office/drawing/2014/chart" uri="{C3380CC4-5D6E-409C-BE32-E72D297353CC}">
              <c16:uniqueId val="{00000002-25EA-4F4E-8350-DB279FF8826B}"/>
            </c:ext>
          </c:extLst>
        </c:ser>
        <c:ser>
          <c:idx val="1"/>
          <c:order val="1"/>
          <c:tx>
            <c:strRef>
              <c:f>vendas!$N$29</c:f>
              <c:strCache>
                <c:ptCount val="1"/>
                <c:pt idx="0">
                  <c:v>2020</c:v>
                </c:pt>
              </c:strCache>
            </c:strRef>
          </c:tx>
          <c:spPr>
            <a:solidFill>
              <a:schemeClr val="accent2"/>
            </a:solidFill>
            <a:ln>
              <a:noFill/>
            </a:ln>
            <a:effectLst/>
          </c:spPr>
          <c:invertIfNegative val="0"/>
          <c:dLbls>
            <c:dLbl>
              <c:idx val="0"/>
              <c:tx>
                <c:rich>
                  <a:bodyPr/>
                  <a:lstStyle/>
                  <a:p>
                    <a:r>
                      <a:rPr lang="en-US"/>
                      <a:t>BRL 1,253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5EA-4F4E-8350-DB279FF8826B}"/>
                </c:ext>
              </c:extLst>
            </c:dLbl>
            <c:dLbl>
              <c:idx val="1"/>
              <c:tx>
                <c:rich>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dirty="0"/>
                      <a:t>BRL 44</a:t>
                    </a:r>
                  </a:p>
                </c:rich>
              </c:tx>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5EA-4F4E-8350-DB279FF8826B}"/>
                </c:ext>
              </c:extLst>
            </c:dLbl>
            <c:dLbl>
              <c:idx val="2"/>
              <c:tx>
                <c:rich>
                  <a:bodyPr/>
                  <a:lstStyle/>
                  <a:p>
                    <a:r>
                      <a:rPr lang="en-US"/>
                      <a:t>BRL 1,297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5EA-4F4E-8350-DB279FF8826B}"/>
                </c:ext>
              </c:extLst>
            </c:dLbl>
            <c:dLbl>
              <c:idx val="3"/>
              <c:tx>
                <c:rich>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dirty="0"/>
                      <a:t>BRL 145</a:t>
                    </a:r>
                  </a:p>
                </c:rich>
              </c:tx>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EA-4F4E-8350-DB279FF8826B}"/>
                </c:ext>
              </c:extLst>
            </c:dLbl>
            <c:dLbl>
              <c:idx val="4"/>
              <c:tx>
                <c:rich>
                  <a:bodyPr/>
                  <a:lstStyle/>
                  <a:p>
                    <a:r>
                      <a:rPr lang="en-US"/>
                      <a:t>BRL 1,442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5EA-4F4E-8350-DB279FF8826B}"/>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vendas!$I$30:$I$34</c:f>
              <c:strCache>
                <c:ptCount val="5"/>
                <c:pt idx="0">
                  <c:v>PNLD</c:v>
                </c:pt>
                <c:pt idx="1">
                  <c:v>Literary PNLD</c:v>
                </c:pt>
                <c:pt idx="2">
                  <c:v>Total FNDE</c:v>
                </c:pt>
                <c:pt idx="3">
                  <c:v>Other Government Agencies</c:v>
                </c:pt>
                <c:pt idx="4">
                  <c:v>Total Government</c:v>
                </c:pt>
              </c:strCache>
            </c:strRef>
          </c:cat>
          <c:val>
            <c:numRef>
              <c:f>vendas!$N$30:$N$34</c:f>
              <c:numCache>
                <c:formatCode>_-[$R$-416]\ * #,##0_-;\-[$R$-416]\ * #,##0_-;_-[$R$-416]\ * "-"??_-;_-@_-</c:formatCode>
                <c:ptCount val="5"/>
                <c:pt idx="0">
                  <c:v>1253.2246102899994</c:v>
                </c:pt>
                <c:pt idx="1">
                  <c:v>44.123090699999999</c:v>
                </c:pt>
                <c:pt idx="2">
                  <c:v>1297.3477009899996</c:v>
                </c:pt>
                <c:pt idx="3">
                  <c:v>145.071178</c:v>
                </c:pt>
                <c:pt idx="4">
                  <c:v>1442.4188789899995</c:v>
                </c:pt>
              </c:numCache>
            </c:numRef>
          </c:val>
          <c:extLst>
            <c:ext xmlns:c16="http://schemas.microsoft.com/office/drawing/2014/chart" uri="{C3380CC4-5D6E-409C-BE32-E72D297353CC}">
              <c16:uniqueId val="{00000005-25EA-4F4E-8350-DB279FF8826B}"/>
            </c:ext>
          </c:extLst>
        </c:ser>
        <c:dLbls>
          <c:showLegendKey val="0"/>
          <c:showVal val="0"/>
          <c:showCatName val="0"/>
          <c:showSerName val="0"/>
          <c:showPercent val="0"/>
          <c:showBubbleSize val="0"/>
        </c:dLbls>
        <c:gapWidth val="219"/>
        <c:axId val="468620544"/>
        <c:axId val="468625640"/>
      </c:barChart>
      <c:barChart>
        <c:barDir val="col"/>
        <c:grouping val="clustered"/>
        <c:varyColors val="0"/>
        <c:ser>
          <c:idx val="2"/>
          <c:order val="2"/>
          <c:tx>
            <c:strRef>
              <c:f>vendas!$O$29</c:f>
              <c:strCache>
                <c:ptCount val="1"/>
                <c:pt idx="0">
                  <c:v>%</c:v>
                </c:pt>
              </c:strCache>
            </c:strRef>
          </c:tx>
          <c:spPr>
            <a:noFill/>
            <a:ln>
              <a:noFill/>
            </a:ln>
            <a:effectLst/>
          </c:spPr>
          <c:invertIfNegative val="0"/>
          <c:dLbls>
            <c:dLbl>
              <c:idx val="0"/>
              <c:layout>
                <c:manualLayout>
                  <c:x val="0"/>
                  <c:y val="0.116469417607057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EA-4F4E-8350-DB279FF8826B}"/>
                </c:ext>
              </c:extLst>
            </c:dLbl>
            <c:dLbl>
              <c:idx val="1"/>
              <c:layout>
                <c:manualLayout>
                  <c:x val="2.7777777777777267E-3"/>
                  <c:y val="0.404003865500749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EA-4F4E-8350-DB279FF8826B}"/>
                </c:ext>
              </c:extLst>
            </c:dLbl>
            <c:dLbl>
              <c:idx val="2"/>
              <c:layout>
                <c:manualLayout>
                  <c:x val="-5.5555555555555558E-3"/>
                  <c:y val="0.181983465011027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EA-4F4E-8350-DB279FF8826B}"/>
                </c:ext>
              </c:extLst>
            </c:dLbl>
            <c:dLbl>
              <c:idx val="3"/>
              <c:layout>
                <c:manualLayout>
                  <c:x val="1.1111111111111009E-2"/>
                  <c:y val="-0.243857556526643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EA-4F4E-8350-DB279FF8826B}"/>
                </c:ext>
              </c:extLst>
            </c:dLbl>
            <c:dLbl>
              <c:idx val="4"/>
              <c:layout>
                <c:manualLayout>
                  <c:x val="1.8862732786151949E-2"/>
                  <c:y val="0.147049793000720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EA-4F4E-8350-DB279FF8826B}"/>
                </c:ext>
              </c:extLst>
            </c:dLbl>
            <c:spPr>
              <a:solidFill>
                <a:schemeClr val="accent5"/>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vendas!$I$30:$I$34</c:f>
              <c:strCache>
                <c:ptCount val="5"/>
                <c:pt idx="0">
                  <c:v>PNLD</c:v>
                </c:pt>
                <c:pt idx="1">
                  <c:v>Literary PNLD</c:v>
                </c:pt>
                <c:pt idx="2">
                  <c:v>Total FNDE</c:v>
                </c:pt>
                <c:pt idx="3">
                  <c:v>Other Government Agencies</c:v>
                </c:pt>
                <c:pt idx="4">
                  <c:v>Total Government</c:v>
                </c:pt>
              </c:strCache>
            </c:strRef>
          </c:cat>
          <c:val>
            <c:numRef>
              <c:f>vendas!$O$30:$O$34</c:f>
              <c:numCache>
                <c:formatCode>0.0%</c:formatCode>
                <c:ptCount val="5"/>
                <c:pt idx="0">
                  <c:v>2.2241748068012601E-3</c:v>
                </c:pt>
                <c:pt idx="1">
                  <c:v>-0.84263224286519667</c:v>
                </c:pt>
                <c:pt idx="2">
                  <c:v>-0.15251754148545127</c:v>
                </c:pt>
                <c:pt idx="3">
                  <c:v>-0.12272614998287001</c:v>
                </c:pt>
                <c:pt idx="4">
                  <c:v>-0.14961310486898183</c:v>
                </c:pt>
              </c:numCache>
            </c:numRef>
          </c:val>
          <c:extLst>
            <c:ext xmlns:c16="http://schemas.microsoft.com/office/drawing/2014/chart" uri="{C3380CC4-5D6E-409C-BE32-E72D297353CC}">
              <c16:uniqueId val="{0000000B-25EA-4F4E-8350-DB279FF8826B}"/>
            </c:ext>
          </c:extLst>
        </c:ser>
        <c:dLbls>
          <c:showLegendKey val="0"/>
          <c:showVal val="0"/>
          <c:showCatName val="0"/>
          <c:showSerName val="0"/>
          <c:showPercent val="0"/>
          <c:showBubbleSize val="0"/>
        </c:dLbls>
        <c:gapWidth val="219"/>
        <c:overlap val="-27"/>
        <c:axId val="468627992"/>
        <c:axId val="468621720"/>
      </c:barChart>
      <c:catAx>
        <c:axId val="468620544"/>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468625640"/>
        <c:crosses val="autoZero"/>
        <c:auto val="1"/>
        <c:lblAlgn val="ctr"/>
        <c:lblOffset val="100"/>
        <c:noMultiLvlLbl val="0"/>
      </c:catAx>
      <c:valAx>
        <c:axId val="468625640"/>
        <c:scaling>
          <c:orientation val="minMax"/>
          <c:min val="0"/>
        </c:scaling>
        <c:delete val="0"/>
        <c:axPos val="l"/>
        <c:numFmt formatCode="_-[$R$-416]\ * #,##0_-;\-[$R$-416]\ * #,##0_-;_-[$R$-416]\ *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pt-BR"/>
          </a:p>
        </c:txPr>
        <c:crossAx val="468620544"/>
        <c:crosses val="autoZero"/>
        <c:crossBetween val="between"/>
      </c:valAx>
      <c:valAx>
        <c:axId val="4686217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pt-BR"/>
          </a:p>
        </c:txPr>
        <c:crossAx val="468627992"/>
        <c:crosses val="max"/>
        <c:crossBetween val="between"/>
      </c:valAx>
      <c:catAx>
        <c:axId val="468627992"/>
        <c:scaling>
          <c:orientation val="minMax"/>
        </c:scaling>
        <c:delete val="1"/>
        <c:axPos val="b"/>
        <c:numFmt formatCode="General" sourceLinked="1"/>
        <c:majorTickMark val="out"/>
        <c:minorTickMark val="none"/>
        <c:tickLblPos val="nextTo"/>
        <c:crossAx val="4686217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AD3016-3A24-894A-8966-24096E57BD1B}" type="datetimeFigureOut">
              <a:rPr lang="en-US" smtClean="0"/>
              <a:t>10/13/2021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10F593-C4BA-DF4F-B602-5540693E3249}" type="slidenum">
              <a:rPr lang="en-US" smtClean="0"/>
              <a:t>‹nº›</a:t>
            </a:fld>
            <a:endParaRPr lang="en-US"/>
          </a:p>
        </p:txBody>
      </p:sp>
    </p:spTree>
    <p:extLst>
      <p:ext uri="{BB962C8B-B14F-4D97-AF65-F5344CB8AC3E}">
        <p14:creationId xmlns:p14="http://schemas.microsoft.com/office/powerpoint/2010/main" val="1522396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34F23-7739-4630-8E81-CCA802F8C3CD}" type="datetimeFigureOut">
              <a:rPr lang="en-US" smtClean="0"/>
              <a:pPr/>
              <a:t>10/13/2021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15983-A45F-4BAB-B9D2-9002C95F3F6C}" type="slidenum">
              <a:rPr lang="en-US" smtClean="0"/>
              <a:pPr/>
              <a:t>‹nº›</a:t>
            </a:fld>
            <a:endParaRPr lang="en-US"/>
          </a:p>
        </p:txBody>
      </p:sp>
    </p:spTree>
    <p:extLst>
      <p:ext uri="{BB962C8B-B14F-4D97-AF65-F5344CB8AC3E}">
        <p14:creationId xmlns:p14="http://schemas.microsoft.com/office/powerpoint/2010/main" val="28461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5"/>
            <a:ext cx="9144000" cy="5144153"/>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3" name="Picture 1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1987550"/>
            <a:ext cx="6978810" cy="438912"/>
          </a:xfrm>
        </p:spPr>
        <p:txBody>
          <a:bodyPr wrap="square" anchor="t">
            <a:no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89758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Quote Texture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3" name="Title 1"/>
          <p:cNvSpPr>
            <a:spLocks noGrp="1"/>
          </p:cNvSpPr>
          <p:nvPr>
            <p:ph type="title"/>
          </p:nvPr>
        </p:nvSpPr>
        <p:spPr>
          <a:xfrm>
            <a:off x="1979453" y="1987550"/>
            <a:ext cx="6978810" cy="438912"/>
          </a:xfrm>
        </p:spPr>
        <p:txBody>
          <a:bodyPr wrap="square" anchor="t">
            <a:no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pic>
        <p:nvPicPr>
          <p:cNvPr id="12" name="Picture 11" descr="Blu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8" name="Title 1"/>
          <p:cNvSpPr>
            <a:spLocks noGrp="1"/>
          </p:cNvSpPr>
          <p:nvPr>
            <p:ph type="title"/>
          </p:nvPr>
        </p:nvSpPr>
        <p:spPr>
          <a:xfrm>
            <a:off x="335280" y="518622"/>
            <a:ext cx="8046720" cy="438912"/>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923115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ivider White">
    <p:spTree>
      <p:nvGrpSpPr>
        <p:cNvPr id="1" name=""/>
        <p:cNvGrpSpPr/>
        <p:nvPr/>
      </p:nvGrpSpPr>
      <p:grpSpPr>
        <a:xfrm>
          <a:off x="0" y="0"/>
          <a:ext cx="0" cy="0"/>
          <a:chOff x="0" y="0"/>
          <a:chExt cx="0" cy="0"/>
        </a:xfrm>
      </p:grpSpPr>
      <p:sp>
        <p:nvSpPr>
          <p:cNvPr id="3" name="Title 1"/>
          <p:cNvSpPr>
            <a:spLocks noGrp="1"/>
          </p:cNvSpPr>
          <p:nvPr>
            <p:ph type="title"/>
          </p:nvPr>
        </p:nvSpPr>
        <p:spPr>
          <a:xfrm>
            <a:off x="304800" y="2064684"/>
            <a:ext cx="8046720" cy="438912"/>
          </a:xfrm>
        </p:spPr>
        <p:txBody>
          <a:bodyPr wrap="square" anchor="t">
            <a:noAutofit/>
          </a:bodyPr>
          <a:lstStyle>
            <a:lvl1pPr algn="l">
              <a:defRPr sz="5000" b="1" cap="all">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621944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Divider Textur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5"/>
            <a:ext cx="9144000" cy="5144153"/>
          </a:xfrm>
          <a:prstGeom prst="rect">
            <a:avLst/>
          </a:prstGeom>
        </p:spPr>
      </p:pic>
      <p:sp>
        <p:nvSpPr>
          <p:cNvPr id="6" name="Title 1"/>
          <p:cNvSpPr>
            <a:spLocks noGrp="1"/>
          </p:cNvSpPr>
          <p:nvPr>
            <p:ph type="title"/>
          </p:nvPr>
        </p:nvSpPr>
        <p:spPr>
          <a:xfrm>
            <a:off x="304800" y="2064684"/>
            <a:ext cx="8046720" cy="438912"/>
          </a:xfrm>
        </p:spPr>
        <p:txBody>
          <a:bodyPr wrap="square" anchor="t">
            <a:noAutofit/>
          </a:bodyPr>
          <a:lstStyle>
            <a:lvl1pPr algn="l">
              <a:defRPr sz="5000" b="1" cap="all">
                <a:solidFill>
                  <a:srgbClr val="FFFFFF"/>
                </a:solidFill>
              </a:defRPr>
            </a:lvl1pPr>
          </a:lstStyle>
          <a:p>
            <a:r>
              <a:rPr lang="en-US" dirty="0"/>
              <a:t>Click to edit Master title style</a:t>
            </a:r>
          </a:p>
        </p:txBody>
      </p:sp>
      <p:sp>
        <p:nvSpPr>
          <p:cNvPr id="7"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10"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_End Slide N-tab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5"/>
            <a:ext cx="9144000" cy="514415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9616" y="1767943"/>
            <a:ext cx="1604768" cy="1607280"/>
          </a:xfrm>
          <a:prstGeom prst="rect">
            <a:avLst/>
          </a:prstGeom>
        </p:spPr>
      </p:pic>
      <p:sp>
        <p:nvSpPr>
          <p:cNvPr id="5"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1770502"/>
            <a:ext cx="3736616" cy="1324464"/>
          </a:xfrm>
          <a:prstGeom prst="rect">
            <a:avLst/>
          </a:prstGeom>
        </p:spPr>
      </p:pic>
      <p:sp>
        <p:nvSpPr>
          <p:cNvPr id="5"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9_Title N-tab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2"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242686" y="2037157"/>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0"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0_Title Full Logo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2"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242829" y="2112264"/>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0" name="Subtitle 2"/>
          <p:cNvSpPr>
            <a:spLocks noGrp="1"/>
          </p:cNvSpPr>
          <p:nvPr>
            <p:ph type="subTitle" idx="1" hasCustomPrompt="1"/>
          </p:nvPr>
        </p:nvSpPr>
        <p:spPr>
          <a:xfrm>
            <a:off x="287929" y="3136392"/>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365176" y="1423174"/>
            <a:ext cx="950062" cy="33675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pic>
        <p:nvPicPr>
          <p:cNvPr id="10" name="Picture 9" descr="Purpl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5"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4"/>
          <p:cNvSpPr>
            <a:spLocks noGrp="1"/>
          </p:cNvSpPr>
          <p:nvPr>
            <p:ph type="ctrTitle"/>
          </p:nvPr>
        </p:nvSpPr>
        <p:spPr>
          <a:xfrm>
            <a:off x="296538" y="486990"/>
            <a:ext cx="7880978" cy="649210"/>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
        <p:nvSpPr>
          <p:cNvPr id="8"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357439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_Titl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3" name="Subtitle 2"/>
          <p:cNvSpPr>
            <a:spLocks noGrp="1"/>
          </p:cNvSpPr>
          <p:nvPr>
            <p:ph type="subTitle" idx="1" hasCustomPrompt="1"/>
          </p:nvPr>
        </p:nvSpPr>
        <p:spPr>
          <a:xfrm>
            <a:off x="287929" y="3136392"/>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112264"/>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365176" y="1423174"/>
            <a:ext cx="950062" cy="336755"/>
          </a:xfrm>
          <a:prstGeom prst="rect">
            <a:avLst/>
          </a:prstGeom>
        </p:spPr>
      </p:pic>
      <p:sp>
        <p:nvSpPr>
          <p:cNvPr id="8"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1_Title N-tab White">
    <p:spTree>
      <p:nvGrpSpPr>
        <p:cNvPr id="1" name=""/>
        <p:cNvGrpSpPr/>
        <p:nvPr/>
      </p:nvGrpSpPr>
      <p:grpSpPr>
        <a:xfrm>
          <a:off x="0" y="0"/>
          <a:ext cx="0" cy="0"/>
          <a:chOff x="0" y="0"/>
          <a:chExt cx="0" cy="0"/>
        </a:xfrm>
      </p:grpSpPr>
      <p:pic>
        <p:nvPicPr>
          <p:cNvPr id="8" name="Picture 7"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9"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8"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551" y="1380252"/>
            <a:ext cx="378376" cy="378969"/>
          </a:xfrm>
          <a:prstGeom prst="rect">
            <a:avLst/>
          </a:prstGeom>
        </p:spPr>
      </p:pic>
    </p:spTree>
    <p:extLst>
      <p:ext uri="{BB962C8B-B14F-4D97-AF65-F5344CB8AC3E}">
        <p14:creationId xmlns:p14="http://schemas.microsoft.com/office/powerpoint/2010/main" val="770777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2_Title Full Logo White">
    <p:spTree>
      <p:nvGrpSpPr>
        <p:cNvPr id="1" name=""/>
        <p:cNvGrpSpPr/>
        <p:nvPr/>
      </p:nvGrpSpPr>
      <p:grpSpPr>
        <a:xfrm>
          <a:off x="0" y="0"/>
          <a:ext cx="0" cy="0"/>
          <a:chOff x="0" y="0"/>
          <a:chExt cx="0" cy="0"/>
        </a:xfrm>
      </p:grpSpPr>
      <p:pic>
        <p:nvPicPr>
          <p:cNvPr id="8" name="Picture 7"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32822" y="3175289"/>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850" y="1412344"/>
            <a:ext cx="975939" cy="345927"/>
          </a:xfrm>
          <a:prstGeom prst="rect">
            <a:avLst/>
          </a:prstGeom>
        </p:spPr>
      </p:pic>
    </p:spTree>
    <p:extLst>
      <p:ext uri="{BB962C8B-B14F-4D97-AF65-F5344CB8AC3E}">
        <p14:creationId xmlns:p14="http://schemas.microsoft.com/office/powerpoint/2010/main" val="360082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50253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53483"/>
            <a:ext cx="8166672" cy="433917"/>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4030896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27685"/>
            <a:ext cx="7876476" cy="188714"/>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016353"/>
            <a:ext cx="7882286" cy="2429066"/>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008709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1922023"/>
            <a:ext cx="3970338" cy="2429066"/>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1922023"/>
            <a:ext cx="3970338" cy="2429066"/>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835310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682020"/>
            <a:ext cx="7616952" cy="2596754"/>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54211"/>
            <a:ext cx="8155940" cy="428625"/>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536066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6"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564008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9_Quote Texture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0"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11"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8"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0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pic>
        <p:nvPicPr>
          <p:cNvPr id="8" name="Picture 7" descr="Purpl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9" name="Title 1"/>
          <p:cNvSpPr>
            <a:spLocks noGrp="1"/>
          </p:cNvSpPr>
          <p:nvPr>
            <p:ph type="title"/>
          </p:nvPr>
        </p:nvSpPr>
        <p:spPr>
          <a:xfrm>
            <a:off x="335280" y="518622"/>
            <a:ext cx="8046720" cy="438912"/>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10"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57289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sp>
        <p:nvSpPr>
          <p:cNvPr id="5"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Blu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Title 4"/>
          <p:cNvSpPr>
            <a:spLocks noGrp="1"/>
          </p:cNvSpPr>
          <p:nvPr>
            <p:ph type="ctrTitle"/>
          </p:nvPr>
        </p:nvSpPr>
        <p:spPr>
          <a:xfrm>
            <a:off x="296538" y="486990"/>
            <a:ext cx="7880978" cy="649210"/>
          </a:xfrm>
        </p:spPr>
        <p:txBody>
          <a:bodyPr/>
          <a:lstStyle>
            <a:lvl1pPr>
              <a:defRPr b="1"/>
            </a:lvl1pPr>
          </a:lstStyle>
          <a:p>
            <a:r>
              <a:rPr lang="en-US" sz="4200" dirty="0"/>
              <a:t>Headline goes here</a:t>
            </a:r>
          </a:p>
        </p:txBody>
      </p:sp>
      <p:sp>
        <p:nvSpPr>
          <p:cNvPr id="11"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4048450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Divider White">
    <p:spTree>
      <p:nvGrpSpPr>
        <p:cNvPr id="1" name=""/>
        <p:cNvGrpSpPr/>
        <p:nvPr/>
      </p:nvGrpSpPr>
      <p:grpSpPr>
        <a:xfrm>
          <a:off x="0" y="0"/>
          <a:ext cx="0" cy="0"/>
          <a:chOff x="0" y="0"/>
          <a:chExt cx="0" cy="0"/>
        </a:xfrm>
      </p:grpSpPr>
      <p:pic>
        <p:nvPicPr>
          <p:cNvPr id="3" name="Picture 2"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6" name="Title 1"/>
          <p:cNvSpPr>
            <a:spLocks noGrp="1"/>
          </p:cNvSpPr>
          <p:nvPr>
            <p:ph type="title"/>
          </p:nvPr>
        </p:nvSpPr>
        <p:spPr>
          <a:xfrm>
            <a:off x="304800" y="2064684"/>
            <a:ext cx="8046720" cy="438912"/>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552068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2_Divider Texture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0" name="Title 1"/>
          <p:cNvSpPr>
            <a:spLocks noGrp="1"/>
          </p:cNvSpPr>
          <p:nvPr>
            <p:ph type="title"/>
          </p:nvPr>
        </p:nvSpPr>
        <p:spPr>
          <a:xfrm>
            <a:off x="304800" y="2064684"/>
            <a:ext cx="8046720" cy="438912"/>
          </a:xfrm>
        </p:spPr>
        <p:txBody>
          <a:bodyPr wrap="square" anchor="t">
            <a:noAutofit/>
          </a:bodyPr>
          <a:lstStyle>
            <a:lvl1pPr algn="l">
              <a:defRPr sz="5000" b="1" cap="all">
                <a:solidFill>
                  <a:srgbClr val="FFFFFF"/>
                </a:solidFill>
              </a:defRPr>
            </a:lvl1pPr>
          </a:lstStyle>
          <a:p>
            <a:r>
              <a:rPr lang="en-US" dirty="0"/>
              <a:t>Click to edit Master 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8"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434973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3_End Slide N-tab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8"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9616" y="1767943"/>
            <a:ext cx="1604768" cy="160728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4_End Slide Full Logo PURPLE">
    <p:spTree>
      <p:nvGrpSpPr>
        <p:cNvPr id="1" name=""/>
        <p:cNvGrpSpPr/>
        <p:nvPr/>
      </p:nvGrpSpPr>
      <p:grpSpPr>
        <a:xfrm>
          <a:off x="0" y="0"/>
          <a:ext cx="0" cy="0"/>
          <a:chOff x="0" y="0"/>
          <a:chExt cx="0" cy="0"/>
        </a:xfrm>
      </p:grpSpPr>
      <p:pic>
        <p:nvPicPr>
          <p:cNvPr id="8" name="Picture 7"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1770502"/>
            <a:ext cx="3736616" cy="1324464"/>
          </a:xfrm>
          <a:prstGeom prst="rect">
            <a:avLst/>
          </a:prstGeom>
        </p:spPr>
      </p:pic>
    </p:spTree>
    <p:extLst>
      <p:ext uri="{BB962C8B-B14F-4D97-AF65-F5344CB8AC3E}">
        <p14:creationId xmlns:p14="http://schemas.microsoft.com/office/powerpoint/2010/main" val="3997539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7_Title N-tab GREEN">
    <p:spTree>
      <p:nvGrpSpPr>
        <p:cNvPr id="1" name=""/>
        <p:cNvGrpSpPr/>
        <p:nvPr/>
      </p:nvGrpSpPr>
      <p:grpSpPr>
        <a:xfrm>
          <a:off x="0" y="0"/>
          <a:ext cx="0" cy="0"/>
          <a:chOff x="0" y="0"/>
          <a:chExt cx="0" cy="0"/>
        </a:xfrm>
      </p:grpSpPr>
      <p:pic>
        <p:nvPicPr>
          <p:cNvPr id="8" name="Picture 7"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Tree>
    <p:extLst>
      <p:ext uri="{BB962C8B-B14F-4D97-AF65-F5344CB8AC3E}">
        <p14:creationId xmlns:p14="http://schemas.microsoft.com/office/powerpoint/2010/main" val="1960506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8_Title Full Logo GREEN">
    <p:spTree>
      <p:nvGrpSpPr>
        <p:cNvPr id="1" name=""/>
        <p:cNvGrpSpPr/>
        <p:nvPr/>
      </p:nvGrpSpPr>
      <p:grpSpPr>
        <a:xfrm>
          <a:off x="0" y="0"/>
          <a:ext cx="0" cy="0"/>
          <a:chOff x="0" y="0"/>
          <a:chExt cx="0" cy="0"/>
        </a:xfrm>
      </p:grpSpPr>
      <p:pic>
        <p:nvPicPr>
          <p:cNvPr id="2" name="Picture 1"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112264"/>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136392"/>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365176" y="1423174"/>
            <a:ext cx="950062" cy="336755"/>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sp>
        <p:nvSpPr>
          <p:cNvPr id="5"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Green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4" name="Title 4"/>
          <p:cNvSpPr>
            <a:spLocks noGrp="1"/>
          </p:cNvSpPr>
          <p:nvPr>
            <p:ph type="ctrTitle"/>
          </p:nvPr>
        </p:nvSpPr>
        <p:spPr>
          <a:xfrm>
            <a:off x="296538" y="486990"/>
            <a:ext cx="7880978" cy="649210"/>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303739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9_Title N-tab White">
    <p:spTree>
      <p:nvGrpSpPr>
        <p:cNvPr id="1" name=""/>
        <p:cNvGrpSpPr/>
        <p:nvPr/>
      </p:nvGrpSpPr>
      <p:grpSpPr>
        <a:xfrm>
          <a:off x="0" y="0"/>
          <a:ext cx="0" cy="0"/>
          <a:chOff x="0" y="0"/>
          <a:chExt cx="0" cy="0"/>
        </a:xfrm>
      </p:grpSpPr>
      <p:pic>
        <p:nvPicPr>
          <p:cNvPr id="8" name="Picture 7"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9"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8"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551" y="1380252"/>
            <a:ext cx="378376" cy="378969"/>
          </a:xfrm>
          <a:prstGeom prst="rect">
            <a:avLst/>
          </a:prstGeom>
        </p:spPr>
      </p:pic>
    </p:spTree>
    <p:extLst>
      <p:ext uri="{BB962C8B-B14F-4D97-AF65-F5344CB8AC3E}">
        <p14:creationId xmlns:p14="http://schemas.microsoft.com/office/powerpoint/2010/main" val="3445425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0_Title Full Logo White">
    <p:spTree>
      <p:nvGrpSpPr>
        <p:cNvPr id="1" name=""/>
        <p:cNvGrpSpPr/>
        <p:nvPr/>
      </p:nvGrpSpPr>
      <p:grpSpPr>
        <a:xfrm>
          <a:off x="0" y="0"/>
          <a:ext cx="0" cy="0"/>
          <a:chOff x="0" y="0"/>
          <a:chExt cx="0" cy="0"/>
        </a:xfrm>
      </p:grpSpPr>
      <p:pic>
        <p:nvPicPr>
          <p:cNvPr id="8" name="Picture 7"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850" y="1412344"/>
            <a:ext cx="975939" cy="345927"/>
          </a:xfrm>
          <a:prstGeom prst="rect">
            <a:avLst/>
          </a:prstGeom>
        </p:spPr>
      </p:pic>
    </p:spTree>
    <p:extLst>
      <p:ext uri="{BB962C8B-B14F-4D97-AF65-F5344CB8AC3E}">
        <p14:creationId xmlns:p14="http://schemas.microsoft.com/office/powerpoint/2010/main" val="1280965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10"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62403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3_Title N-tab White">
    <p:spTree>
      <p:nvGrpSpPr>
        <p:cNvPr id="1" name=""/>
        <p:cNvGrpSpPr/>
        <p:nvPr/>
      </p:nvGrpSpPr>
      <p:grpSpPr>
        <a:xfrm>
          <a:off x="0" y="0"/>
          <a:ext cx="0" cy="0"/>
          <a:chOff x="0" y="0"/>
          <a:chExt cx="0" cy="0"/>
        </a:xfrm>
      </p:grpSpPr>
      <p:pic>
        <p:nvPicPr>
          <p:cNvPr id="10" name="Picture 9" descr="Blu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9"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8"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551" y="1380252"/>
            <a:ext cx="378376" cy="378969"/>
          </a:xfrm>
          <a:prstGeom prst="rect">
            <a:avLst/>
          </a:prstGeom>
        </p:spPr>
      </p:pic>
      <p:sp>
        <p:nvSpPr>
          <p:cNvPr id="8"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84430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53483"/>
            <a:ext cx="8166672" cy="433917"/>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8"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425704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3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27685"/>
            <a:ext cx="7876476" cy="188714"/>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016353"/>
            <a:ext cx="7882286" cy="2429066"/>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4055607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4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1922023"/>
            <a:ext cx="3970338" cy="2429066"/>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1922023"/>
            <a:ext cx="3970338" cy="2429066"/>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12"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466517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5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682020"/>
            <a:ext cx="7616952" cy="2596754"/>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54211"/>
            <a:ext cx="8155940" cy="428625"/>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8"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3640520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6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689831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7_Quote Texture GREEN">
    <p:spTree>
      <p:nvGrpSpPr>
        <p:cNvPr id="1" name=""/>
        <p:cNvGrpSpPr/>
        <p:nvPr/>
      </p:nvGrpSpPr>
      <p:grpSpPr>
        <a:xfrm>
          <a:off x="0" y="0"/>
          <a:ext cx="0" cy="0"/>
          <a:chOff x="0" y="0"/>
          <a:chExt cx="0" cy="0"/>
        </a:xfrm>
      </p:grpSpPr>
      <p:pic>
        <p:nvPicPr>
          <p:cNvPr id="2" name="Picture 1"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3"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8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pic>
        <p:nvPicPr>
          <p:cNvPr id="8" name="Picture 7" descr="Green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11"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10" name="Title 1"/>
          <p:cNvSpPr>
            <a:spLocks noGrp="1"/>
          </p:cNvSpPr>
          <p:nvPr>
            <p:ph type="title"/>
          </p:nvPr>
        </p:nvSpPr>
        <p:spPr>
          <a:xfrm>
            <a:off x="335280" y="518622"/>
            <a:ext cx="8046720" cy="438912"/>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643631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9_Divider White">
    <p:spTree>
      <p:nvGrpSpPr>
        <p:cNvPr id="1" name=""/>
        <p:cNvGrpSpPr/>
        <p:nvPr/>
      </p:nvGrpSpPr>
      <p:grpSpPr>
        <a:xfrm>
          <a:off x="0" y="0"/>
          <a:ext cx="0" cy="0"/>
          <a:chOff x="0" y="0"/>
          <a:chExt cx="0" cy="0"/>
        </a:xfrm>
      </p:grpSpPr>
      <p:pic>
        <p:nvPicPr>
          <p:cNvPr id="3" name="Picture 2"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76732" cy="5143500"/>
          </a:xfrm>
          <a:prstGeom prst="rect">
            <a:avLst/>
          </a:prstGeom>
        </p:spPr>
      </p:pic>
      <p:sp>
        <p:nvSpPr>
          <p:cNvPr id="6" name="Title 1"/>
          <p:cNvSpPr>
            <a:spLocks noGrp="1"/>
          </p:cNvSpPr>
          <p:nvPr>
            <p:ph type="title"/>
          </p:nvPr>
        </p:nvSpPr>
        <p:spPr>
          <a:xfrm>
            <a:off x="304800" y="2064684"/>
            <a:ext cx="8046720" cy="438912"/>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4095078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0_Divider Texture GREEN">
    <p:spTree>
      <p:nvGrpSpPr>
        <p:cNvPr id="1" name=""/>
        <p:cNvGrpSpPr/>
        <p:nvPr/>
      </p:nvGrpSpPr>
      <p:grpSpPr>
        <a:xfrm>
          <a:off x="0" y="0"/>
          <a:ext cx="0" cy="0"/>
          <a:chOff x="0" y="0"/>
          <a:chExt cx="0" cy="0"/>
        </a:xfrm>
      </p:grpSpPr>
      <p:pic>
        <p:nvPicPr>
          <p:cNvPr id="2" name="Picture 1"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6" name="Title 1"/>
          <p:cNvSpPr>
            <a:spLocks noGrp="1"/>
          </p:cNvSpPr>
          <p:nvPr>
            <p:ph type="title"/>
          </p:nvPr>
        </p:nvSpPr>
        <p:spPr>
          <a:xfrm>
            <a:off x="304800" y="2064684"/>
            <a:ext cx="8046720" cy="438912"/>
          </a:xfrm>
        </p:spPr>
        <p:txBody>
          <a:bodyPr wrap="square" anchor="t">
            <a:noAutofit/>
          </a:bodyPr>
          <a:lstStyle>
            <a:lvl1pPr algn="l">
              <a:defRPr sz="5000" b="1" cap="all">
                <a:solidFill>
                  <a:srgbClr val="FFFFFF"/>
                </a:solidFill>
              </a:defRPr>
            </a:lvl1pPr>
          </a:lstStyle>
          <a:p>
            <a:r>
              <a:rPr lang="en-US" dirty="0"/>
              <a:t>Click to edit Master title style</a:t>
            </a:r>
          </a:p>
        </p:txBody>
      </p:sp>
      <p:sp>
        <p:nvSpPr>
          <p:cNvPr id="7"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1_End Slide N-tab GREEN">
    <p:spTree>
      <p:nvGrpSpPr>
        <p:cNvPr id="1" name=""/>
        <p:cNvGrpSpPr/>
        <p:nvPr/>
      </p:nvGrpSpPr>
      <p:grpSpPr>
        <a:xfrm>
          <a:off x="0" y="0"/>
          <a:ext cx="0" cy="0"/>
          <a:chOff x="0" y="0"/>
          <a:chExt cx="0" cy="0"/>
        </a:xfrm>
      </p:grpSpPr>
      <p:pic>
        <p:nvPicPr>
          <p:cNvPr id="6" name="Picture 5"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9616" y="1767943"/>
            <a:ext cx="1604768" cy="16072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04_Title Full Logo White">
    <p:spTree>
      <p:nvGrpSpPr>
        <p:cNvPr id="1" name=""/>
        <p:cNvGrpSpPr/>
        <p:nvPr/>
      </p:nvGrpSpPr>
      <p:grpSpPr>
        <a:xfrm>
          <a:off x="0" y="0"/>
          <a:ext cx="0" cy="0"/>
          <a:chOff x="0" y="0"/>
          <a:chExt cx="0" cy="0"/>
        </a:xfrm>
      </p:grpSpPr>
      <p:pic>
        <p:nvPicPr>
          <p:cNvPr id="12" name="Picture 11" descr="Blu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850" y="1412344"/>
            <a:ext cx="975939" cy="345927"/>
          </a:xfrm>
          <a:prstGeom prst="rect">
            <a:avLst/>
          </a:prstGeom>
        </p:spPr>
      </p:pic>
      <p:sp>
        <p:nvSpPr>
          <p:cNvPr id="8"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84430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52_End Slide Full Logo GREEN">
    <p:spTree>
      <p:nvGrpSpPr>
        <p:cNvPr id="1" name=""/>
        <p:cNvGrpSpPr/>
        <p:nvPr/>
      </p:nvGrpSpPr>
      <p:grpSpPr>
        <a:xfrm>
          <a:off x="0" y="0"/>
          <a:ext cx="0" cy="0"/>
          <a:chOff x="0" y="0"/>
          <a:chExt cx="0" cy="0"/>
        </a:xfrm>
      </p:grpSpPr>
      <p:pic>
        <p:nvPicPr>
          <p:cNvPr id="8" name="Picture 7"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1770502"/>
            <a:ext cx="3736616" cy="1324464"/>
          </a:xfrm>
          <a:prstGeom prst="rect">
            <a:avLst/>
          </a:prstGeom>
        </p:spPr>
      </p:pic>
    </p:spTree>
    <p:extLst>
      <p:ext uri="{BB962C8B-B14F-4D97-AF65-F5344CB8AC3E}">
        <p14:creationId xmlns:p14="http://schemas.microsoft.com/office/powerpoint/2010/main" val="1793217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5_Title N-tab GOLD">
    <p:spTree>
      <p:nvGrpSpPr>
        <p:cNvPr id="1" name=""/>
        <p:cNvGrpSpPr/>
        <p:nvPr/>
      </p:nvGrpSpPr>
      <p:grpSpPr>
        <a:xfrm>
          <a:off x="0" y="0"/>
          <a:ext cx="0" cy="0"/>
          <a:chOff x="0" y="0"/>
          <a:chExt cx="0" cy="0"/>
        </a:xfrm>
      </p:grpSpPr>
      <p:pic>
        <p:nvPicPr>
          <p:cNvPr id="14" name="Picture 13"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6"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6_Title Full Logo GOLD">
    <p:spTree>
      <p:nvGrpSpPr>
        <p:cNvPr id="1" name=""/>
        <p:cNvGrpSpPr/>
        <p:nvPr/>
      </p:nvGrpSpPr>
      <p:grpSpPr>
        <a:xfrm>
          <a:off x="0" y="0"/>
          <a:ext cx="0" cy="0"/>
          <a:chOff x="0" y="0"/>
          <a:chExt cx="0" cy="0"/>
        </a:xfrm>
      </p:grpSpPr>
      <p:pic>
        <p:nvPicPr>
          <p:cNvPr id="2" name="Picture 1"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112264"/>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136392"/>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365176" y="1423174"/>
            <a:ext cx="950062" cy="336755"/>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sp>
        <p:nvSpPr>
          <p:cNvPr id="5"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Orang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4" name="Title 4"/>
          <p:cNvSpPr>
            <a:spLocks noGrp="1"/>
          </p:cNvSpPr>
          <p:nvPr>
            <p:ph type="ctrTitle"/>
          </p:nvPr>
        </p:nvSpPr>
        <p:spPr>
          <a:xfrm>
            <a:off x="296538" y="486990"/>
            <a:ext cx="7880978" cy="649210"/>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
        <p:nvSpPr>
          <p:cNvPr id="8"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3858618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7_Title N-tab White">
    <p:spTree>
      <p:nvGrpSpPr>
        <p:cNvPr id="1" name=""/>
        <p:cNvGrpSpPr/>
        <p:nvPr/>
      </p:nvGrpSpPr>
      <p:grpSpPr>
        <a:xfrm>
          <a:off x="0" y="0"/>
          <a:ext cx="0" cy="0"/>
          <a:chOff x="0" y="0"/>
          <a:chExt cx="0" cy="0"/>
        </a:xfrm>
      </p:grpSpPr>
      <p:pic>
        <p:nvPicPr>
          <p:cNvPr id="8" name="Picture 7"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9"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8"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551" y="1380252"/>
            <a:ext cx="378376" cy="378969"/>
          </a:xfrm>
          <a:prstGeom prst="rect">
            <a:avLst/>
          </a:prstGeom>
        </p:spPr>
      </p:pic>
    </p:spTree>
    <p:extLst>
      <p:ext uri="{BB962C8B-B14F-4D97-AF65-F5344CB8AC3E}">
        <p14:creationId xmlns:p14="http://schemas.microsoft.com/office/powerpoint/2010/main" val="3445425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8_Title Full Logo White">
    <p:spTree>
      <p:nvGrpSpPr>
        <p:cNvPr id="1" name=""/>
        <p:cNvGrpSpPr/>
        <p:nvPr/>
      </p:nvGrpSpPr>
      <p:grpSpPr>
        <a:xfrm>
          <a:off x="0" y="0"/>
          <a:ext cx="0" cy="0"/>
          <a:chOff x="0" y="0"/>
          <a:chExt cx="0" cy="0"/>
        </a:xfrm>
      </p:grpSpPr>
      <p:pic>
        <p:nvPicPr>
          <p:cNvPr id="8" name="Picture 7"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296538" y="3102721"/>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297096"/>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850" y="1412344"/>
            <a:ext cx="975939" cy="345927"/>
          </a:xfrm>
          <a:prstGeom prst="rect">
            <a:avLst/>
          </a:prstGeom>
        </p:spPr>
      </p:pic>
    </p:spTree>
    <p:extLst>
      <p:ext uri="{BB962C8B-B14F-4D97-AF65-F5344CB8AC3E}">
        <p14:creationId xmlns:p14="http://schemas.microsoft.com/office/powerpoint/2010/main" val="1280965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9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624038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53483"/>
            <a:ext cx="8166672" cy="433917"/>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8"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425704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1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27685"/>
            <a:ext cx="7876476" cy="188714"/>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016353"/>
            <a:ext cx="7882286" cy="2429066"/>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4055607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2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1922023"/>
            <a:ext cx="3970338" cy="2429066"/>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1922023"/>
            <a:ext cx="3970338" cy="2429066"/>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2"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46651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3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682020"/>
            <a:ext cx="7616952" cy="2596754"/>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54211"/>
            <a:ext cx="8155940" cy="428625"/>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8"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3640520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4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689831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5_Quote Texture GOLD">
    <p:spTree>
      <p:nvGrpSpPr>
        <p:cNvPr id="1" name=""/>
        <p:cNvGrpSpPr/>
        <p:nvPr/>
      </p:nvGrpSpPr>
      <p:grpSpPr>
        <a:xfrm>
          <a:off x="0" y="0"/>
          <a:ext cx="0" cy="0"/>
          <a:chOff x="0" y="0"/>
          <a:chExt cx="0" cy="0"/>
        </a:xfrm>
      </p:grpSpPr>
      <p:pic>
        <p:nvPicPr>
          <p:cNvPr id="2" name="Picture 1"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3"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66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pic>
        <p:nvPicPr>
          <p:cNvPr id="8" name="Picture 7" descr="Orang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9" name="Title 1"/>
          <p:cNvSpPr>
            <a:spLocks noGrp="1"/>
          </p:cNvSpPr>
          <p:nvPr>
            <p:ph type="title"/>
          </p:nvPr>
        </p:nvSpPr>
        <p:spPr>
          <a:xfrm>
            <a:off x="335280" y="518622"/>
            <a:ext cx="8046720" cy="438912"/>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10"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643631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7_Divider White">
    <p:spTree>
      <p:nvGrpSpPr>
        <p:cNvPr id="1" name=""/>
        <p:cNvGrpSpPr/>
        <p:nvPr/>
      </p:nvGrpSpPr>
      <p:grpSpPr>
        <a:xfrm>
          <a:off x="0" y="0"/>
          <a:ext cx="0" cy="0"/>
          <a:chOff x="0" y="0"/>
          <a:chExt cx="0" cy="0"/>
        </a:xfrm>
      </p:grpSpPr>
      <p:pic>
        <p:nvPicPr>
          <p:cNvPr id="3" name="Picture 2"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6" name="Title 1"/>
          <p:cNvSpPr>
            <a:spLocks noGrp="1"/>
          </p:cNvSpPr>
          <p:nvPr>
            <p:ph type="title"/>
          </p:nvPr>
        </p:nvSpPr>
        <p:spPr>
          <a:xfrm>
            <a:off x="304800" y="2064684"/>
            <a:ext cx="8046720" cy="438912"/>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409507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68_Divider Texture GOLD">
    <p:spTree>
      <p:nvGrpSpPr>
        <p:cNvPr id="1" name=""/>
        <p:cNvGrpSpPr/>
        <p:nvPr/>
      </p:nvGrpSpPr>
      <p:grpSpPr>
        <a:xfrm>
          <a:off x="0" y="0"/>
          <a:ext cx="0" cy="0"/>
          <a:chOff x="0" y="0"/>
          <a:chExt cx="0" cy="0"/>
        </a:xfrm>
      </p:grpSpPr>
      <p:pic>
        <p:nvPicPr>
          <p:cNvPr id="2" name="Picture 1"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6" name="Title 1"/>
          <p:cNvSpPr>
            <a:spLocks noGrp="1"/>
          </p:cNvSpPr>
          <p:nvPr>
            <p:ph type="title"/>
          </p:nvPr>
        </p:nvSpPr>
        <p:spPr>
          <a:xfrm>
            <a:off x="304800" y="2064684"/>
            <a:ext cx="8046720" cy="438912"/>
          </a:xfrm>
        </p:spPr>
        <p:txBody>
          <a:bodyPr wrap="square" anchor="t">
            <a:noAutofit/>
          </a:bodyPr>
          <a:lstStyle>
            <a:lvl1pPr algn="l">
              <a:defRPr sz="5000" b="1" cap="all">
                <a:solidFill>
                  <a:schemeClr val="bg1"/>
                </a:solidFill>
              </a:defRPr>
            </a:lvl1pPr>
          </a:lstStyle>
          <a:p>
            <a:r>
              <a:rPr lang="en-US" dirty="0"/>
              <a:t>Click to edit Master title style</a:t>
            </a:r>
          </a:p>
        </p:txBody>
      </p:sp>
      <p:sp>
        <p:nvSpPr>
          <p:cNvPr id="7"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69_End Slide N-tab GOLD">
    <p:spTree>
      <p:nvGrpSpPr>
        <p:cNvPr id="1" name=""/>
        <p:cNvGrpSpPr/>
        <p:nvPr/>
      </p:nvGrpSpPr>
      <p:grpSpPr>
        <a:xfrm>
          <a:off x="0" y="0"/>
          <a:ext cx="0" cy="0"/>
          <a:chOff x="0" y="0"/>
          <a:chExt cx="0" cy="0"/>
        </a:xfrm>
      </p:grpSpPr>
      <p:pic>
        <p:nvPicPr>
          <p:cNvPr id="6" name="Picture 5"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9616" y="1767943"/>
            <a:ext cx="1604768" cy="1607280"/>
          </a:xfrm>
          <a:prstGeom prst="rect">
            <a:avLst/>
          </a:prstGeom>
        </p:spPr>
      </p:pic>
    </p:spTree>
    <p:extLst>
      <p:ext uri="{BB962C8B-B14F-4D97-AF65-F5344CB8AC3E}">
        <p14:creationId xmlns:p14="http://schemas.microsoft.com/office/powerpoint/2010/main" val="1960506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70_End Slide Full Logo GOLD">
    <p:spTree>
      <p:nvGrpSpPr>
        <p:cNvPr id="1" name=""/>
        <p:cNvGrpSpPr/>
        <p:nvPr/>
      </p:nvGrpSpPr>
      <p:grpSpPr>
        <a:xfrm>
          <a:off x="0" y="0"/>
          <a:ext cx="0" cy="0"/>
          <a:chOff x="0" y="0"/>
          <a:chExt cx="0" cy="0"/>
        </a:xfrm>
      </p:grpSpPr>
      <p:pic>
        <p:nvPicPr>
          <p:cNvPr id="8" name="Picture 7"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1770502"/>
            <a:ext cx="3736616" cy="1324464"/>
          </a:xfrm>
          <a:prstGeom prst="rect">
            <a:avLst/>
          </a:prstGeom>
        </p:spPr>
      </p:pic>
    </p:spTree>
    <p:extLst>
      <p:ext uri="{BB962C8B-B14F-4D97-AF65-F5344CB8AC3E}">
        <p14:creationId xmlns:p14="http://schemas.microsoft.com/office/powerpoint/2010/main" val="1793217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73_Title N-tab RED">
    <p:spTree>
      <p:nvGrpSpPr>
        <p:cNvPr id="1" name=""/>
        <p:cNvGrpSpPr/>
        <p:nvPr/>
      </p:nvGrpSpPr>
      <p:grpSpPr>
        <a:xfrm>
          <a:off x="0" y="0"/>
          <a:ext cx="0" cy="0"/>
          <a:chOff x="0" y="0"/>
          <a:chExt cx="0" cy="0"/>
        </a:xfrm>
      </p:grpSpPr>
      <p:pic>
        <p:nvPicPr>
          <p:cNvPr id="14" name="Picture 13"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6"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4_Title Full Logo RED">
    <p:spTree>
      <p:nvGrpSpPr>
        <p:cNvPr id="1" name=""/>
        <p:cNvGrpSpPr/>
        <p:nvPr/>
      </p:nvGrpSpPr>
      <p:grpSpPr>
        <a:xfrm>
          <a:off x="0" y="0"/>
          <a:ext cx="0" cy="0"/>
          <a:chOff x="0" y="0"/>
          <a:chExt cx="0" cy="0"/>
        </a:xfrm>
      </p:grpSpPr>
      <p:pic>
        <p:nvPicPr>
          <p:cNvPr id="2" name="Picture 1"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112264"/>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136392"/>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365176" y="1423174"/>
            <a:ext cx="950062" cy="33675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53483"/>
            <a:ext cx="8166672" cy="433917"/>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
            <a:ext cx="9141291" cy="5141976"/>
          </a:xfrm>
          <a:prstGeom prst="rect">
            <a:avLst/>
          </a:prstGeom>
        </p:spPr>
      </p:pic>
      <p:sp>
        <p:nvSpPr>
          <p:cNvPr id="5"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Red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4" name="Title 4"/>
          <p:cNvSpPr>
            <a:spLocks noGrp="1"/>
          </p:cNvSpPr>
          <p:nvPr>
            <p:ph type="ctrTitle"/>
          </p:nvPr>
        </p:nvSpPr>
        <p:spPr>
          <a:xfrm>
            <a:off x="296538" y="486990"/>
            <a:ext cx="7880978" cy="649210"/>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1393081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75_Title N-tab White">
    <p:spTree>
      <p:nvGrpSpPr>
        <p:cNvPr id="1" name=""/>
        <p:cNvGrpSpPr/>
        <p:nvPr/>
      </p:nvGrpSpPr>
      <p:grpSpPr>
        <a:xfrm>
          <a:off x="0" y="0"/>
          <a:ext cx="0" cy="0"/>
          <a:chOff x="0" y="0"/>
          <a:chExt cx="0" cy="0"/>
        </a:xfrm>
      </p:grpSpPr>
      <p:pic>
        <p:nvPicPr>
          <p:cNvPr id="8" name="Picture 7"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9"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8"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551" y="1380252"/>
            <a:ext cx="378376" cy="378969"/>
          </a:xfrm>
          <a:prstGeom prst="rect">
            <a:avLst/>
          </a:prstGeom>
        </p:spPr>
      </p:pic>
    </p:spTree>
    <p:extLst>
      <p:ext uri="{BB962C8B-B14F-4D97-AF65-F5344CB8AC3E}">
        <p14:creationId xmlns:p14="http://schemas.microsoft.com/office/powerpoint/2010/main" val="3445425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76_Title Full Logo White">
    <p:spTree>
      <p:nvGrpSpPr>
        <p:cNvPr id="1" name=""/>
        <p:cNvGrpSpPr/>
        <p:nvPr/>
      </p:nvGrpSpPr>
      <p:grpSpPr>
        <a:xfrm>
          <a:off x="0" y="0"/>
          <a:ext cx="0" cy="0"/>
          <a:chOff x="0" y="0"/>
          <a:chExt cx="0" cy="0"/>
        </a:xfrm>
      </p:grpSpPr>
      <p:pic>
        <p:nvPicPr>
          <p:cNvPr id="8" name="Picture 7"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Title 1"/>
          <p:cNvSpPr>
            <a:spLocks noGrp="1"/>
          </p:cNvSpPr>
          <p:nvPr>
            <p:ph type="ctrTitle" hasCustomPrompt="1"/>
          </p:nvPr>
        </p:nvSpPr>
        <p:spPr>
          <a:xfrm>
            <a:off x="296538" y="2113300"/>
            <a:ext cx="7020154" cy="982664"/>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3139005"/>
            <a:ext cx="7020154" cy="427422"/>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496658"/>
            <a:ext cx="2891063" cy="523046"/>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850" y="1412344"/>
            <a:ext cx="975939" cy="345927"/>
          </a:xfrm>
          <a:prstGeom prst="rect">
            <a:avLst/>
          </a:prstGeom>
        </p:spPr>
      </p:pic>
    </p:spTree>
    <p:extLst>
      <p:ext uri="{BB962C8B-B14F-4D97-AF65-F5344CB8AC3E}">
        <p14:creationId xmlns:p14="http://schemas.microsoft.com/office/powerpoint/2010/main" val="12809658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624038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8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53483"/>
            <a:ext cx="8166672" cy="433917"/>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24257046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9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27685"/>
            <a:ext cx="7876476" cy="188714"/>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016353"/>
            <a:ext cx="7882286" cy="2429066"/>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0"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40556073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0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1922023"/>
            <a:ext cx="3970338" cy="2429066"/>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1922023"/>
            <a:ext cx="3970338" cy="2429066"/>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316736"/>
            <a:ext cx="4087178" cy="132755"/>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2"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466517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1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682020"/>
            <a:ext cx="7616952" cy="2596754"/>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54211"/>
            <a:ext cx="8155940" cy="428625"/>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8"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3640520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2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6898319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83_Quote Texture RED">
    <p:spTree>
      <p:nvGrpSpPr>
        <p:cNvPr id="1" name=""/>
        <p:cNvGrpSpPr/>
        <p:nvPr/>
      </p:nvGrpSpPr>
      <p:grpSpPr>
        <a:xfrm>
          <a:off x="0" y="0"/>
          <a:ext cx="0" cy="0"/>
          <a:chOff x="0" y="0"/>
          <a:chExt cx="0" cy="0"/>
        </a:xfrm>
      </p:grpSpPr>
      <p:pic>
        <p:nvPicPr>
          <p:cNvPr id="2" name="Picture 1"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3" name="Title 1"/>
          <p:cNvSpPr>
            <a:spLocks noGrp="1"/>
          </p:cNvSpPr>
          <p:nvPr>
            <p:ph type="title"/>
          </p:nvPr>
        </p:nvSpPr>
        <p:spPr>
          <a:xfrm>
            <a:off x="1979453" y="1987550"/>
            <a:ext cx="6978810" cy="438912"/>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3087240"/>
            <a:ext cx="6976872" cy="5334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9"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327685"/>
            <a:ext cx="7876476" cy="188714"/>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016353"/>
            <a:ext cx="7882286" cy="2429066"/>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354211"/>
            <a:ext cx="8155940" cy="428625"/>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84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141291" cy="5141976"/>
          </a:xfrm>
          <a:prstGeom prst="rect">
            <a:avLst/>
          </a:prstGeom>
        </p:spPr>
      </p:pic>
      <p:pic>
        <p:nvPicPr>
          <p:cNvPr id="8" name="Picture 7" descr="Red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11"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13" name="Title 1"/>
          <p:cNvSpPr>
            <a:spLocks noGrp="1"/>
          </p:cNvSpPr>
          <p:nvPr>
            <p:ph type="title"/>
          </p:nvPr>
        </p:nvSpPr>
        <p:spPr>
          <a:xfrm>
            <a:off x="335280" y="518622"/>
            <a:ext cx="8046720" cy="438912"/>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9"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1643631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5_Divider White">
    <p:spTree>
      <p:nvGrpSpPr>
        <p:cNvPr id="1" name=""/>
        <p:cNvGrpSpPr/>
        <p:nvPr/>
      </p:nvGrpSpPr>
      <p:grpSpPr>
        <a:xfrm>
          <a:off x="0" y="0"/>
          <a:ext cx="0" cy="0"/>
          <a:chOff x="0" y="0"/>
          <a:chExt cx="0" cy="0"/>
        </a:xfrm>
      </p:grpSpPr>
      <p:pic>
        <p:nvPicPr>
          <p:cNvPr id="3" name="Picture 2"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6" name="Title 1"/>
          <p:cNvSpPr>
            <a:spLocks noGrp="1"/>
          </p:cNvSpPr>
          <p:nvPr>
            <p:ph type="title"/>
          </p:nvPr>
        </p:nvSpPr>
        <p:spPr>
          <a:xfrm>
            <a:off x="304800" y="2064684"/>
            <a:ext cx="8046720" cy="438912"/>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spTree>
    <p:extLst>
      <p:ext uri="{BB962C8B-B14F-4D97-AF65-F5344CB8AC3E}">
        <p14:creationId xmlns:p14="http://schemas.microsoft.com/office/powerpoint/2010/main" val="40950785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86_Divider Texture RED">
    <p:spTree>
      <p:nvGrpSpPr>
        <p:cNvPr id="1" name=""/>
        <p:cNvGrpSpPr/>
        <p:nvPr/>
      </p:nvGrpSpPr>
      <p:grpSpPr>
        <a:xfrm>
          <a:off x="0" y="0"/>
          <a:ext cx="0" cy="0"/>
          <a:chOff x="0" y="0"/>
          <a:chExt cx="0" cy="0"/>
        </a:xfrm>
      </p:grpSpPr>
      <p:pic>
        <p:nvPicPr>
          <p:cNvPr id="2" name="Picture 1"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Title 1"/>
          <p:cNvSpPr>
            <a:spLocks noGrp="1"/>
          </p:cNvSpPr>
          <p:nvPr>
            <p:ph type="title"/>
          </p:nvPr>
        </p:nvSpPr>
        <p:spPr>
          <a:xfrm>
            <a:off x="304800" y="2064684"/>
            <a:ext cx="8046720" cy="438912"/>
          </a:xfrm>
        </p:spPr>
        <p:txBody>
          <a:bodyPr wrap="square" anchor="t">
            <a:noAutofit/>
          </a:bodyPr>
          <a:lstStyle>
            <a:lvl1pPr algn="l">
              <a:defRPr sz="5000" b="1" cap="all">
                <a:solidFill>
                  <a:schemeClr val="bg1"/>
                </a:solidFill>
              </a:defRPr>
            </a:lvl1pPr>
          </a:lstStyle>
          <a:p>
            <a:r>
              <a:rPr lang="en-US" dirty="0"/>
              <a:t>Click to edit Master title style</a:t>
            </a:r>
          </a:p>
        </p:txBody>
      </p:sp>
      <p:sp>
        <p:nvSpPr>
          <p:cNvPr id="6"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611849" y="0"/>
            <a:ext cx="235246" cy="338328"/>
          </a:xfrm>
          <a:prstGeom prst="rect">
            <a:avLst/>
          </a:prstGeom>
          <a:noFill/>
          <a:ln>
            <a:noFill/>
          </a:ln>
        </p:spPr>
      </p:pic>
      <p:sp>
        <p:nvSpPr>
          <p:cNvPr id="8" name="Text Box 17"/>
          <p:cNvSpPr txBox="1">
            <a:spLocks noChangeArrowheads="1"/>
          </p:cNvSpPr>
          <p:nvPr userDrawn="1"/>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87_End Slide N-tab RED">
    <p:spTree>
      <p:nvGrpSpPr>
        <p:cNvPr id="1" name=""/>
        <p:cNvGrpSpPr/>
        <p:nvPr/>
      </p:nvGrpSpPr>
      <p:grpSpPr>
        <a:xfrm>
          <a:off x="0" y="0"/>
          <a:ext cx="0" cy="0"/>
          <a:chOff x="0" y="0"/>
          <a:chExt cx="0" cy="0"/>
        </a:xfrm>
      </p:grpSpPr>
      <p:pic>
        <p:nvPicPr>
          <p:cNvPr id="6" name="Picture 5"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9616" y="1767943"/>
            <a:ext cx="1604768" cy="1607280"/>
          </a:xfrm>
          <a:prstGeom prst="rect">
            <a:avLst/>
          </a:prstGeom>
        </p:spPr>
      </p:pic>
    </p:spTree>
    <p:extLst>
      <p:ext uri="{BB962C8B-B14F-4D97-AF65-F5344CB8AC3E}">
        <p14:creationId xmlns:p14="http://schemas.microsoft.com/office/powerpoint/2010/main" val="1960506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88_End Slide Full Logo RED">
    <p:spTree>
      <p:nvGrpSpPr>
        <p:cNvPr id="1" name=""/>
        <p:cNvGrpSpPr/>
        <p:nvPr/>
      </p:nvGrpSpPr>
      <p:grpSpPr>
        <a:xfrm>
          <a:off x="0" y="0"/>
          <a:ext cx="0" cy="0"/>
          <a:chOff x="0" y="0"/>
          <a:chExt cx="0" cy="0"/>
        </a:xfrm>
      </p:grpSpPr>
      <p:pic>
        <p:nvPicPr>
          <p:cNvPr id="8" name="Picture 7"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ectangle 10"/>
          <p:cNvSpPr>
            <a:spLocks noChangeArrowheads="1"/>
          </p:cNvSpPr>
          <p:nvPr userDrawn="1"/>
        </p:nvSpPr>
        <p:spPr bwMode="gray">
          <a:xfrm>
            <a:off x="256821" y="4901684"/>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1770502"/>
            <a:ext cx="3736616" cy="1324464"/>
          </a:xfrm>
          <a:prstGeom prst="rect">
            <a:avLst/>
          </a:prstGeom>
        </p:spPr>
      </p:pic>
    </p:spTree>
    <p:extLst>
      <p:ext uri="{BB962C8B-B14F-4D97-AF65-F5344CB8AC3E}">
        <p14:creationId xmlns:p14="http://schemas.microsoft.com/office/powerpoint/2010/main" val="179321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682020"/>
            <a:ext cx="7616952" cy="2596754"/>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54211"/>
            <a:ext cx="8155940" cy="428625"/>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819878"/>
            <a:ext cx="8160322" cy="23633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0063227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2.emf"/><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tx2"/>
                </a:solidFill>
              </a:rPr>
              <a:pPr algn="ctr" defTabSz="914400">
                <a:spcBef>
                  <a:spcPts val="0"/>
                </a:spcBef>
              </a:pPr>
              <a:t>‹nº›</a:t>
            </a:fld>
            <a:endParaRPr lang="en-US" sz="900" b="0" dirty="0">
              <a:solidFill>
                <a:schemeClr val="tx2"/>
              </a:solidFill>
            </a:endParaRPr>
          </a:p>
        </p:txBody>
      </p:sp>
      <p:sp>
        <p:nvSpPr>
          <p:cNvPr id="12" name="Rectangle 10"/>
          <p:cNvSpPr>
            <a:spLocks noChangeArrowheads="1"/>
          </p:cNvSpPr>
          <p:nvPr/>
        </p:nvSpPr>
        <p:spPr bwMode="gray">
          <a:xfrm rot="16200000">
            <a:off x="-1693946" y="3278887"/>
            <a:ext cx="35445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a:t>
            </a:r>
            <a:r>
              <a:rPr lang="en-US" sz="600">
                <a:solidFill>
                  <a:schemeClr val="bg1"/>
                </a:solidFill>
                <a:latin typeface="+mn-lt"/>
                <a:cs typeface="Calibri" charset="0"/>
              </a:rPr>
              <a:t>), LLC. </a:t>
            </a:r>
            <a:r>
              <a:rPr lang="en-US" sz="600" dirty="0">
                <a:solidFill>
                  <a:schemeClr val="bg1"/>
                </a:solidFill>
                <a:latin typeface="+mn-lt"/>
                <a:cs typeface="Calibri" charset="0"/>
              </a:rPr>
              <a:t>Confidential </a:t>
            </a:r>
            <a:r>
              <a:rPr lang="en-US" sz="600">
                <a:solidFill>
                  <a:schemeClr val="bg1"/>
                </a:solidFill>
                <a:latin typeface="+mn-lt"/>
                <a:cs typeface="Calibri" charset="0"/>
              </a:rPr>
              <a:t>and proprietary. </a:t>
            </a:r>
            <a:r>
              <a:rPr lang="en-US" sz="600" dirty="0">
                <a:solidFill>
                  <a:schemeClr val="bg1"/>
                </a:solidFill>
                <a:latin typeface="+mn-lt"/>
                <a:cs typeface="Calibri" charset="0"/>
              </a:rPr>
              <a:t>Do </a:t>
            </a:r>
            <a:r>
              <a:rPr lang="en-US" sz="600">
                <a:solidFill>
                  <a:schemeClr val="bg1"/>
                </a:solidFill>
                <a:latin typeface="+mn-lt"/>
                <a:cs typeface="Calibri" charset="0"/>
              </a:rPr>
              <a:t>not distribute.</a:t>
            </a:r>
            <a:endParaRPr lang="en-US" sz="600" dirty="0">
              <a:solidFill>
                <a:schemeClr val="bg1"/>
              </a:solidFill>
              <a:latin typeface="+mn-lt"/>
              <a:cs typeface="Calibri" charset="0"/>
            </a:endParaRPr>
          </a:p>
        </p:txBody>
      </p:sp>
      <p:pic>
        <p:nvPicPr>
          <p:cNvPr id="13" name="Picture 12"/>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8610634" y="0"/>
            <a:ext cx="236347" cy="339912"/>
          </a:xfrm>
          <a:prstGeom prst="rect">
            <a:avLst/>
          </a:prstGeom>
        </p:spPr>
      </p:pic>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4015" r:id="rId3"/>
    <p:sldLayoutId id="2147483877" r:id="rId4"/>
    <p:sldLayoutId id="2147483849" r:id="rId5"/>
    <p:sldLayoutId id="2147483851" r:id="rId6"/>
    <p:sldLayoutId id="2147483853" r:id="rId7"/>
    <p:sldLayoutId id="2147483855" r:id="rId8"/>
    <p:sldLayoutId id="2147483856" r:id="rId9"/>
    <p:sldLayoutId id="2147483888" r:id="rId10"/>
    <p:sldLayoutId id="2147483993" r:id="rId11"/>
    <p:sldLayoutId id="2147483899" r:id="rId12"/>
    <p:sldLayoutId id="2147483900" r:id="rId13"/>
    <p:sldLayoutId id="2147483994" r:id="rId14"/>
    <p:sldLayoutId id="2147483995" r:id="rId15"/>
    <p:sldLayoutId id="2147483996" r:id="rId16"/>
    <p:sldLayoutId id="2147484002" r:id="rId17"/>
    <p:sldLayoutId id="2147484001" r:id="rId18"/>
    <p:sldLayoutId id="2147484016" r:id="rId19"/>
    <p:sldLayoutId id="2147483904" r:id="rId20"/>
    <p:sldLayoutId id="2147483905" r:id="rId21"/>
    <p:sldLayoutId id="2147483908" r:id="rId22"/>
    <p:sldLayoutId id="2147483909" r:id="rId23"/>
    <p:sldLayoutId id="2147483910" r:id="rId24"/>
    <p:sldLayoutId id="2147483911" r:id="rId25"/>
    <p:sldLayoutId id="2147483912" r:id="rId26"/>
    <p:sldLayoutId id="2147483914" r:id="rId27"/>
    <p:sldLayoutId id="2147484000" r:id="rId28"/>
    <p:sldLayoutId id="2147483917" r:id="rId29"/>
    <p:sldLayoutId id="2147483918" r:id="rId30"/>
    <p:sldLayoutId id="2147483921" r:id="rId31"/>
    <p:sldLayoutId id="2147483999" r:id="rId32"/>
    <p:sldLayoutId id="2147483922" r:id="rId33"/>
    <p:sldLayoutId id="2147483943" r:id="rId34"/>
    <p:sldLayoutId id="2147484004" r:id="rId35"/>
    <p:sldLayoutId id="2147484017" r:id="rId36"/>
    <p:sldLayoutId id="2147483926" r:id="rId37"/>
    <p:sldLayoutId id="2147483927" r:id="rId38"/>
    <p:sldLayoutId id="2147483930" r:id="rId39"/>
    <p:sldLayoutId id="2147483931" r:id="rId40"/>
    <p:sldLayoutId id="2147483932" r:id="rId41"/>
    <p:sldLayoutId id="2147483933" r:id="rId42"/>
    <p:sldLayoutId id="2147483934" r:id="rId43"/>
    <p:sldLayoutId id="2147483936" r:id="rId44"/>
    <p:sldLayoutId id="2147484005" r:id="rId45"/>
    <p:sldLayoutId id="2147483939" r:id="rId46"/>
    <p:sldLayoutId id="2147483940" r:id="rId47"/>
    <p:sldLayoutId id="2147484006" r:id="rId48"/>
    <p:sldLayoutId id="2147484003" r:id="rId49"/>
    <p:sldLayoutId id="2147483944" r:id="rId50"/>
    <p:sldLayoutId id="2147484007" r:id="rId51"/>
    <p:sldLayoutId id="2147484009" r:id="rId52"/>
    <p:sldLayoutId id="2147484018" r:id="rId53"/>
    <p:sldLayoutId id="2147483948" r:id="rId54"/>
    <p:sldLayoutId id="2147483949" r:id="rId55"/>
    <p:sldLayoutId id="2147483952" r:id="rId56"/>
    <p:sldLayoutId id="2147483953" r:id="rId57"/>
    <p:sldLayoutId id="2147483954" r:id="rId58"/>
    <p:sldLayoutId id="2147483955" r:id="rId59"/>
    <p:sldLayoutId id="2147483956" r:id="rId60"/>
    <p:sldLayoutId id="2147483958" r:id="rId61"/>
    <p:sldLayoutId id="2147484010" r:id="rId62"/>
    <p:sldLayoutId id="2147483961" r:id="rId63"/>
    <p:sldLayoutId id="2147483962" r:id="rId64"/>
    <p:sldLayoutId id="2147484008" r:id="rId65"/>
    <p:sldLayoutId id="2147483965" r:id="rId66"/>
    <p:sldLayoutId id="2147483966" r:id="rId67"/>
    <p:sldLayoutId id="2147484011" r:id="rId68"/>
    <p:sldLayoutId id="2147484014" r:id="rId69"/>
    <p:sldLayoutId id="2147484019" r:id="rId70"/>
    <p:sldLayoutId id="2147483970" r:id="rId71"/>
    <p:sldLayoutId id="2147483971" r:id="rId72"/>
    <p:sldLayoutId id="2147483974" r:id="rId73"/>
    <p:sldLayoutId id="2147483975" r:id="rId74"/>
    <p:sldLayoutId id="2147483976" r:id="rId75"/>
    <p:sldLayoutId id="2147483977" r:id="rId76"/>
    <p:sldLayoutId id="2147483978" r:id="rId77"/>
    <p:sldLayoutId id="2147483980" r:id="rId78"/>
    <p:sldLayoutId id="2147484013" r:id="rId79"/>
    <p:sldLayoutId id="2147483983" r:id="rId80"/>
    <p:sldLayoutId id="2147483984" r:id="rId81"/>
    <p:sldLayoutId id="2147484012" r:id="rId82"/>
    <p:sldLayoutId id="2147483987" r:id="rId83"/>
    <p:sldLayoutId id="2147483988" r:id="rId84"/>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57.emf"/></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3.emf"/><Relationship Id="rId3" Type="http://schemas.openxmlformats.org/officeDocument/2006/relationships/chart" Target="../charts/chart14.xml"/><Relationship Id="rId7" Type="http://schemas.openxmlformats.org/officeDocument/2006/relationships/image" Target="../media/image60.emf"/><Relationship Id="rId12"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7.xml"/><Relationship Id="rId6" Type="http://schemas.openxmlformats.org/officeDocument/2006/relationships/image" Target="../media/image59.emf"/><Relationship Id="rId11" Type="http://schemas.openxmlformats.org/officeDocument/2006/relationships/chart" Target="../charts/chart17.xml"/><Relationship Id="rId5" Type="http://schemas.openxmlformats.org/officeDocument/2006/relationships/image" Target="../media/image58.emf"/><Relationship Id="rId10" Type="http://schemas.openxmlformats.org/officeDocument/2006/relationships/chart" Target="../charts/chart16.xml"/><Relationship Id="rId4" Type="http://schemas.openxmlformats.org/officeDocument/2006/relationships/chart" Target="../charts/chart15.xml"/><Relationship Id="rId9" Type="http://schemas.openxmlformats.org/officeDocument/2006/relationships/image" Target="../media/image62.emf"/></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6.emf"/><Relationship Id="rId2"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hyperlink" Target="http://cbl.org.br/servicos/pesquisas-de-mercado" TargetMode="External"/><Relationship Id="rId7" Type="http://schemas.openxmlformats.org/officeDocument/2006/relationships/image" Target="../media/image29.emf"/><Relationship Id="rId2" Type="http://schemas.openxmlformats.org/officeDocument/2006/relationships/hyperlink" Target="https://snel.org.br/pesquisas/" TargetMode="Externa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image" Target="../media/image32.emf"/><Relationship Id="rId4" Type="http://schemas.openxmlformats.org/officeDocument/2006/relationships/image" Target="../media/image26.jpg"/><Relationship Id="rId9" Type="http://schemas.openxmlformats.org/officeDocument/2006/relationships/image" Target="../media/image31.emf"/></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7.emf"/><Relationship Id="rId2"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56.emf"/><Relationship Id="rId4" Type="http://schemas.openxmlformats.org/officeDocument/2006/relationships/image" Target="../media/image65.emf"/></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image" Target="../media/image56.e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7.emf"/><Relationship Id="rId2"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56.emf"/><Relationship Id="rId4" Type="http://schemas.openxmlformats.org/officeDocument/2006/relationships/image" Target="../media/image65.emf"/></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7.emf"/><Relationship Id="rId2"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56.emf"/><Relationship Id="rId4" Type="http://schemas.openxmlformats.org/officeDocument/2006/relationships/image" Target="../media/image65.emf"/></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 Id="rId6" Type="http://schemas.openxmlformats.org/officeDocument/2006/relationships/image" Target="../media/image39.emf"/><Relationship Id="rId5" Type="http://schemas.openxmlformats.org/officeDocument/2006/relationships/image" Target="../media/image40.emf"/><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hyperlink" Target="http://cbl.org.br/servicos/pesquisas-de-mercado" TargetMode="External"/><Relationship Id="rId2" Type="http://schemas.openxmlformats.org/officeDocument/2006/relationships/hyperlink" Target="https://snel.org.br/pesquisas/" TargetMode="External"/><Relationship Id="rId1" Type="http://schemas.openxmlformats.org/officeDocument/2006/relationships/slideLayout" Target="../slideLayouts/slideLayout13.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3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hart" Target="../charts/chart2.xml"/><Relationship Id="rId7"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29.emf"/><Relationship Id="rId9" Type="http://schemas.openxmlformats.org/officeDocument/2006/relationships/image" Target="../media/image45.emf"/></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chart" Target="../charts/chart4.xml"/><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49.emf"/><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32.emf"/><Relationship Id="rId4" Type="http://schemas.openxmlformats.org/officeDocument/2006/relationships/image" Target="../media/image52.emf"/></Relationships>
</file>

<file path=ppt/slides/_rels/slide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50.emf"/><Relationship Id="rId4"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52750"/>
            <a:ext cx="9144000" cy="2190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 name="Text Placeholder 8"/>
          <p:cNvSpPr>
            <a:spLocks noGrp="1"/>
          </p:cNvSpPr>
          <p:nvPr>
            <p:ph type="body" idx="17"/>
          </p:nvPr>
        </p:nvSpPr>
        <p:spPr>
          <a:xfrm>
            <a:off x="82506" y="4563304"/>
            <a:ext cx="2891063" cy="523046"/>
          </a:xfrm>
        </p:spPr>
        <p:txBody>
          <a:bodyPr/>
          <a:lstStyle/>
          <a:p>
            <a:r>
              <a:rPr lang="en-US" sz="900">
                <a:solidFill>
                  <a:schemeClr val="tx1"/>
                </a:solidFill>
              </a:rPr>
              <a:t>May 2021</a:t>
            </a:r>
          </a:p>
        </p:txBody>
      </p:sp>
      <p:pic>
        <p:nvPicPr>
          <p:cNvPr id="1026" name="Picture 2" descr="C:\Users\Silvja50\Pictures\Team_Office_1_Blue_WS.jpg"/>
          <p:cNvPicPr>
            <a:picLocks noChangeAspect="1" noChangeArrowheads="1"/>
          </p:cNvPicPr>
          <p:nvPr/>
        </p:nvPicPr>
        <p:blipFill rotWithShape="1">
          <a:blip r:embed="rId2">
            <a:extLst>
              <a:ext uri="{28A0092B-C50C-407E-A947-70E740481C1C}">
                <a14:useLocalDpi xmlns:a14="http://schemas.microsoft.com/office/drawing/2010/main" val="0"/>
              </a:ext>
            </a:extLst>
          </a:blip>
          <a:srcRect l="48735" t="17457" r="2203" b="321"/>
          <a:stretch/>
        </p:blipFill>
        <p:spPr bwMode="auto">
          <a:xfrm>
            <a:off x="-296297" y="-29689"/>
            <a:ext cx="3877697" cy="3735575"/>
          </a:xfrm>
          <a:prstGeom prst="diamond">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791156" y="2225071"/>
            <a:ext cx="1440000" cy="1440000"/>
            <a:chOff x="3791156" y="2182539"/>
            <a:chExt cx="1440000" cy="1440000"/>
          </a:xfrm>
        </p:grpSpPr>
        <p:sp>
          <p:nvSpPr>
            <p:cNvPr id="3" name="Diamond 2"/>
            <p:cNvSpPr/>
            <p:nvPr/>
          </p:nvSpPr>
          <p:spPr>
            <a:xfrm>
              <a:off x="3791156" y="2182539"/>
              <a:ext cx="1440000" cy="14400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512" y="2581600"/>
              <a:ext cx="491289" cy="641878"/>
            </a:xfrm>
            <a:prstGeom prst="rect">
              <a:avLst/>
            </a:prstGeom>
          </p:spPr>
        </p:pic>
      </p:grpSp>
      <p:sp>
        <p:nvSpPr>
          <p:cNvPr id="7" name="Title 13"/>
          <p:cNvSpPr>
            <a:spLocks noGrp="1"/>
          </p:cNvSpPr>
          <p:nvPr>
            <p:ph type="ctrTitle"/>
          </p:nvPr>
        </p:nvSpPr>
        <p:spPr>
          <a:xfrm>
            <a:off x="5053098" y="608259"/>
            <a:ext cx="3982803" cy="4157332"/>
          </a:xfrm>
          <a:solidFill>
            <a:srgbClr val="00CC00"/>
          </a:solidFill>
        </p:spPr>
        <p:txBody>
          <a:bodyPr anchor="ctr"/>
          <a:lstStyle/>
          <a:p>
            <a:r>
              <a:rPr lang="en-US" sz="3500" dirty="0"/>
              <a:t>PPRODUCTION AND SALES OF THE </a:t>
            </a:r>
            <a:r>
              <a:rPr lang="en-US" sz="3500" dirty="0">
                <a:solidFill>
                  <a:schemeClr val="tx1"/>
                </a:solidFill>
              </a:rPr>
              <a:t>BRAZILIAN PUBLISHING SECTOR </a:t>
            </a:r>
          </a:p>
        </p:txBody>
      </p:sp>
      <p:sp>
        <p:nvSpPr>
          <p:cNvPr id="13" name="Diamond 12"/>
          <p:cNvSpPr/>
          <p:nvPr/>
        </p:nvSpPr>
        <p:spPr>
          <a:xfrm>
            <a:off x="2041715" y="2474284"/>
            <a:ext cx="2160000" cy="2160000"/>
          </a:xfrm>
          <a:prstGeom prst="diamond">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 name="Subtitle 5"/>
          <p:cNvSpPr>
            <a:spLocks noGrp="1"/>
          </p:cNvSpPr>
          <p:nvPr>
            <p:ph type="subTitle" idx="1"/>
          </p:nvPr>
        </p:nvSpPr>
        <p:spPr>
          <a:xfrm>
            <a:off x="2518674" y="3619195"/>
            <a:ext cx="1227348" cy="453520"/>
          </a:xfrm>
        </p:spPr>
        <p:txBody>
          <a:bodyPr anchor="ctr"/>
          <a:lstStyle/>
          <a:p>
            <a:pPr algn="ctr"/>
            <a:r>
              <a:rPr lang="en-US" sz="1400" b="1">
                <a:solidFill>
                  <a:schemeClr val="bg1"/>
                </a:solidFill>
              </a:rPr>
              <a:t>BASE YEAR 2020</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356" y="3005915"/>
            <a:ext cx="599985" cy="5208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090973"/>
            <a:ext cx="1081055" cy="7645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0629" y="4071663"/>
            <a:ext cx="803171" cy="803171"/>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696200" y="4288835"/>
            <a:ext cx="1040416" cy="368827"/>
          </a:xfrm>
          <a:prstGeom prst="rect">
            <a:avLst/>
          </a:prstGeom>
        </p:spPr>
      </p:pic>
    </p:spTree>
    <p:extLst>
      <p:ext uri="{BB962C8B-B14F-4D97-AF65-F5344CB8AC3E}">
        <p14:creationId xmlns:p14="http://schemas.microsoft.com/office/powerpoint/2010/main" val="11589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áfico 1">
            <a:extLst>
              <a:ext uri="{FF2B5EF4-FFF2-40B4-BE49-F238E27FC236}">
                <a16:creationId xmlns:a16="http://schemas.microsoft.com/office/drawing/2014/main" id="{0F40B01E-44DA-4B18-BBB6-9FFFDC4AFDF5}"/>
              </a:ext>
            </a:extLst>
          </p:cNvPr>
          <p:cNvGraphicFramePr>
            <a:graphicFrameLocks/>
          </p:cNvGraphicFramePr>
          <p:nvPr>
            <p:extLst>
              <p:ext uri="{D42A27DB-BD31-4B8C-83A1-F6EECF244321}">
                <p14:modId xmlns:p14="http://schemas.microsoft.com/office/powerpoint/2010/main" val="3050607414"/>
              </p:ext>
            </p:extLst>
          </p:nvPr>
        </p:nvGraphicFramePr>
        <p:xfrm>
          <a:off x="4678812" y="1268760"/>
          <a:ext cx="4365588" cy="28693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Gráfico 12"/>
          <p:cNvGraphicFramePr>
            <a:graphicFrameLocks/>
          </p:cNvGraphicFramePr>
          <p:nvPr>
            <p:extLst>
              <p:ext uri="{D42A27DB-BD31-4B8C-83A1-F6EECF244321}">
                <p14:modId xmlns:p14="http://schemas.microsoft.com/office/powerpoint/2010/main" val="703795158"/>
              </p:ext>
            </p:extLst>
          </p:nvPr>
        </p:nvGraphicFramePr>
        <p:xfrm>
          <a:off x="228601" y="1489860"/>
          <a:ext cx="4407900" cy="336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972690" y="4164250"/>
            <a:ext cx="3614222" cy="864000"/>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p:txBody>
          <a:bodyPr/>
          <a:lstStyle/>
          <a:p>
            <a:r>
              <a:rPr lang="en-US">
                <a:solidFill>
                  <a:schemeClr val="tx1"/>
                </a:solidFill>
              </a:rPr>
              <a:t>SALES to the market</a:t>
            </a:r>
          </a:p>
        </p:txBody>
      </p:sp>
      <p:cxnSp>
        <p:nvCxnSpPr>
          <p:cNvPr id="36" name="Straight Connector 35"/>
          <p:cNvCxnSpPr/>
          <p:nvPr/>
        </p:nvCxnSpPr>
        <p:spPr>
          <a:xfrm>
            <a:off x="4636500" y="1018350"/>
            <a:ext cx="0" cy="396000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5003644" y="792924"/>
            <a:ext cx="3873748" cy="670824"/>
            <a:chOff x="5010600" y="905983"/>
            <a:chExt cx="3873748" cy="670824"/>
          </a:xfrm>
        </p:grpSpPr>
        <p:sp>
          <p:nvSpPr>
            <p:cNvPr id="42" name="Rectangle 41"/>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43" name="TextBox 42"/>
            <p:cNvSpPr txBox="1"/>
            <p:nvPr/>
          </p:nvSpPr>
          <p:spPr>
            <a:xfrm>
              <a:off x="5063764" y="1087507"/>
              <a:ext cx="3573419" cy="307777"/>
            </a:xfrm>
            <a:prstGeom prst="rect">
              <a:avLst/>
            </a:prstGeom>
            <a:noFill/>
          </p:spPr>
          <p:txBody>
            <a:bodyPr wrap="square" rtlCol="0" anchor="ctr">
              <a:spAutoFit/>
            </a:bodyPr>
            <a:lstStyle/>
            <a:p>
              <a:r>
                <a:rPr lang="en-US" sz="1400" b="1">
                  <a:solidFill>
                    <a:schemeClr val="bg1"/>
                  </a:solidFill>
                </a:rPr>
                <a:t>AVERAGE MARKET PRICES </a:t>
              </a:r>
            </a:p>
          </p:txBody>
        </p:sp>
        <p:sp>
          <p:nvSpPr>
            <p:cNvPr id="46" name="Diamond 45"/>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49" name="Group 48"/>
          <p:cNvGrpSpPr/>
          <p:nvPr/>
        </p:nvGrpSpPr>
        <p:grpSpPr>
          <a:xfrm flipH="1">
            <a:off x="469652" y="792925"/>
            <a:ext cx="3873748" cy="670824"/>
            <a:chOff x="5010600" y="905983"/>
            <a:chExt cx="3873748" cy="670824"/>
          </a:xfrm>
        </p:grpSpPr>
        <p:sp>
          <p:nvSpPr>
            <p:cNvPr id="50" name="Rectangle 49"/>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51" name="TextBox 50"/>
            <p:cNvSpPr txBox="1"/>
            <p:nvPr/>
          </p:nvSpPr>
          <p:spPr>
            <a:xfrm>
              <a:off x="5010601" y="1087506"/>
              <a:ext cx="3192419" cy="307777"/>
            </a:xfrm>
            <a:prstGeom prst="rect">
              <a:avLst/>
            </a:prstGeom>
            <a:noFill/>
          </p:spPr>
          <p:txBody>
            <a:bodyPr wrap="square" rtlCol="0" anchor="ctr">
              <a:spAutoFit/>
            </a:bodyPr>
            <a:lstStyle/>
            <a:p>
              <a:r>
                <a:rPr lang="en-US" sz="1400" b="1">
                  <a:solidFill>
                    <a:schemeClr val="bg1"/>
                  </a:solidFill>
                </a:rPr>
                <a:t>GDP AND SALES TO THE MARKET</a:t>
              </a:r>
            </a:p>
          </p:txBody>
        </p:sp>
        <p:sp>
          <p:nvSpPr>
            <p:cNvPr id="55" name="Diamond 54"/>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57" name="TextBox 56"/>
          <p:cNvSpPr txBox="1"/>
          <p:nvPr/>
        </p:nvSpPr>
        <p:spPr>
          <a:xfrm>
            <a:off x="4960815" y="1320202"/>
            <a:ext cx="3443297" cy="338554"/>
          </a:xfrm>
          <a:prstGeom prst="rect">
            <a:avLst/>
          </a:prstGeom>
          <a:noFill/>
        </p:spPr>
        <p:txBody>
          <a:bodyPr wrap="square" rtlCol="0">
            <a:spAutoFit/>
          </a:bodyPr>
          <a:lstStyle/>
          <a:p>
            <a:r>
              <a:rPr lang="en-US" sz="800" i="1"/>
              <a:t>CURRENT VALUES AND CONSTANT VALUES</a:t>
            </a:r>
          </a:p>
          <a:p>
            <a:r>
              <a:rPr lang="en-US" sz="800" i="1"/>
              <a:t> INDEX NUMBER</a:t>
            </a:r>
          </a:p>
        </p:txBody>
      </p:sp>
      <p:sp>
        <p:nvSpPr>
          <p:cNvPr id="58" name="TextBox 57"/>
          <p:cNvSpPr txBox="1"/>
          <p:nvPr/>
        </p:nvSpPr>
        <p:spPr>
          <a:xfrm>
            <a:off x="838200" y="1326603"/>
            <a:ext cx="3352800" cy="338554"/>
          </a:xfrm>
          <a:prstGeom prst="rect">
            <a:avLst/>
          </a:prstGeom>
          <a:noFill/>
        </p:spPr>
        <p:txBody>
          <a:bodyPr wrap="square" rtlCol="0">
            <a:spAutoFit/>
          </a:bodyPr>
          <a:lstStyle/>
          <a:p>
            <a:r>
              <a:rPr lang="en-US" sz="800" i="1"/>
              <a:t>REAL GROWTH </a:t>
            </a:r>
          </a:p>
          <a:p>
            <a:r>
              <a:rPr lang="en-US" sz="800" i="1"/>
              <a:t>INDEX NUMBER</a:t>
            </a:r>
          </a:p>
        </p:txBody>
      </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48" y="1003488"/>
            <a:ext cx="339233" cy="249699"/>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5029" y="952848"/>
            <a:ext cx="336266" cy="374729"/>
          </a:xfrm>
          <a:prstGeom prst="rect">
            <a:avLst/>
          </a:prstGeom>
        </p:spPr>
      </p:pic>
      <p:sp>
        <p:nvSpPr>
          <p:cNvPr id="9" name="Rectangle 8"/>
          <p:cNvSpPr/>
          <p:nvPr/>
        </p:nvSpPr>
        <p:spPr>
          <a:xfrm>
            <a:off x="4976750" y="4188000"/>
            <a:ext cx="2108269" cy="276999"/>
          </a:xfrm>
          <a:prstGeom prst="rect">
            <a:avLst/>
          </a:prstGeom>
        </p:spPr>
        <p:txBody>
          <a:bodyPr wrap="none">
            <a:spAutoFit/>
          </a:bodyPr>
          <a:lstStyle/>
          <a:p>
            <a:pPr algn="ctr" fontAlgn="ctr"/>
            <a:r>
              <a:rPr lang="en-US" sz="1200" b="1"/>
              <a:t>AVERAGE MARKET PRICE</a:t>
            </a:r>
          </a:p>
        </p:txBody>
      </p:sp>
      <p:graphicFrame>
        <p:nvGraphicFramePr>
          <p:cNvPr id="10" name="Table 9"/>
          <p:cNvGraphicFramePr>
            <a:graphicFrameLocks noGrp="1"/>
          </p:cNvGraphicFramePr>
          <p:nvPr>
            <p:extLst>
              <p:ext uri="{D42A27DB-BD31-4B8C-83A1-F6EECF244321}">
                <p14:modId xmlns:p14="http://schemas.microsoft.com/office/powerpoint/2010/main" val="2839070995"/>
              </p:ext>
            </p:extLst>
          </p:nvPr>
        </p:nvGraphicFramePr>
        <p:xfrm>
          <a:off x="5768063" y="4426100"/>
          <a:ext cx="2121600" cy="576000"/>
        </p:xfrm>
        <a:graphic>
          <a:graphicData uri="http://schemas.openxmlformats.org/drawingml/2006/table">
            <a:tbl>
              <a:tblPr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8000">
                <a:tc>
                  <a:txBody>
                    <a:bodyPr/>
                    <a:lstStyle/>
                    <a:p>
                      <a:pPr algn="ctr" rtl="0" fontAlgn="ctr"/>
                      <a:r>
                        <a:rPr lang="en-US" sz="1200" b="1" u="none" strike="noStrike"/>
                        <a:t>2019</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2020</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VAR. % </a:t>
                      </a:r>
                    </a:p>
                  </a:txBody>
                  <a:tcPr marL="9525" marR="9525" marT="9525" marB="0"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288000">
                <a:tc>
                  <a:txBody>
                    <a:bodyPr/>
                    <a:lstStyle/>
                    <a:p>
                      <a:pPr algn="ctr" rtl="0" fontAlgn="ctr"/>
                      <a:r>
                        <a:rPr lang="en-US" sz="1200" u="none" strike="noStrike"/>
                        <a:t>BRL 18,95</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rtl="0" fontAlgn="ctr"/>
                      <a:r>
                        <a:rPr lang="en-US" sz="1200" u="none" strike="noStrike"/>
                        <a:t>BRL 19,28</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rtl="0" fontAlgn="ctr"/>
                      <a:r>
                        <a:rPr lang="en-US" sz="1200" u="none" strike="noStrike" dirty="0"/>
                        <a:t>1.75</a:t>
                      </a:r>
                    </a:p>
                  </a:txBody>
                  <a:tcPr marL="9525" marR="9525" marT="9525"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12" name="Group 11"/>
          <p:cNvGrpSpPr/>
          <p:nvPr/>
        </p:nvGrpSpPr>
        <p:grpSpPr>
          <a:xfrm>
            <a:off x="8197396" y="3910993"/>
            <a:ext cx="708478" cy="711865"/>
            <a:chOff x="8197396" y="3910993"/>
            <a:chExt cx="708478" cy="711865"/>
          </a:xfrm>
        </p:grpSpPr>
        <p:sp>
          <p:nvSpPr>
            <p:cNvPr id="11" name="Diamond 10"/>
            <p:cNvSpPr/>
            <p:nvPr/>
          </p:nvSpPr>
          <p:spPr>
            <a:xfrm>
              <a:off x="8197396" y="3910993"/>
              <a:ext cx="708478" cy="71186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5364" y="4080654"/>
              <a:ext cx="372543" cy="372543"/>
            </a:xfrm>
            <a:prstGeom prst="rect">
              <a:avLst/>
            </a:prstGeom>
          </p:spPr>
        </p:pic>
      </p:grpSp>
      <p:sp>
        <p:nvSpPr>
          <p:cNvPr id="29" name="Text Placeholder 2"/>
          <p:cNvSpPr>
            <a:spLocks noGrp="1"/>
          </p:cNvSpPr>
          <p:nvPr>
            <p:ph type="body" idx="15"/>
          </p:nvPr>
        </p:nvSpPr>
        <p:spPr>
          <a:xfrm>
            <a:off x="594359" y="4780026"/>
            <a:ext cx="8165592" cy="274320"/>
          </a:xfrm>
        </p:spPr>
        <p:txBody>
          <a:bodyPr/>
          <a:lstStyle/>
          <a:p>
            <a:r>
              <a:rPr lang="en-US" dirty="0">
                <a:solidFill>
                  <a:schemeClr val="tx1"/>
                </a:solidFill>
              </a:rPr>
              <a:t>Production and sales of the Brazilian Editorial Sector</a:t>
            </a:r>
          </a:p>
          <a:p>
            <a:r>
              <a:rPr lang="en-US" dirty="0">
                <a:solidFill>
                  <a:schemeClr val="tx1"/>
                </a:solidFill>
              </a:rPr>
              <a:t>Source: Nielsen | Nielsen Book</a:t>
            </a:r>
          </a:p>
        </p:txBody>
      </p:sp>
    </p:spTree>
    <p:extLst>
      <p:ext uri="{BB962C8B-B14F-4D97-AF65-F5344CB8AC3E}">
        <p14:creationId xmlns:p14="http://schemas.microsoft.com/office/powerpoint/2010/main" val="412397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7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a:graphicFrameLocks/>
          </p:cNvGraphicFramePr>
          <p:nvPr>
            <p:extLst>
              <p:ext uri="{D42A27DB-BD31-4B8C-83A1-F6EECF244321}">
                <p14:modId xmlns:p14="http://schemas.microsoft.com/office/powerpoint/2010/main" val="1349012850"/>
              </p:ext>
            </p:extLst>
          </p:nvPr>
        </p:nvGraphicFramePr>
        <p:xfrm>
          <a:off x="4185367" y="1045144"/>
          <a:ext cx="6341711" cy="3878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Chart 45"/>
          <p:cNvGraphicFramePr>
            <a:graphicFrameLocks/>
          </p:cNvGraphicFramePr>
          <p:nvPr>
            <p:extLst>
              <p:ext uri="{D42A27DB-BD31-4B8C-83A1-F6EECF244321}">
                <p14:modId xmlns:p14="http://schemas.microsoft.com/office/powerpoint/2010/main" val="3090668801"/>
              </p:ext>
            </p:extLst>
          </p:nvPr>
        </p:nvGraphicFramePr>
        <p:xfrm>
          <a:off x="-99350" y="1198060"/>
          <a:ext cx="5486400" cy="36856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solidFill>
                  <a:schemeClr val="tx1"/>
                </a:solidFill>
              </a:rPr>
              <a:t>SALES to the government</a:t>
            </a:r>
          </a:p>
        </p:txBody>
      </p:sp>
      <p:grpSp>
        <p:nvGrpSpPr>
          <p:cNvPr id="86" name="Group 85"/>
          <p:cNvGrpSpPr/>
          <p:nvPr/>
        </p:nvGrpSpPr>
        <p:grpSpPr>
          <a:xfrm>
            <a:off x="381000" y="890973"/>
            <a:ext cx="4027000" cy="3795765"/>
            <a:chOff x="228600" y="890973"/>
            <a:chExt cx="4027000" cy="3795765"/>
          </a:xfrm>
        </p:grpSpPr>
        <p:grpSp>
          <p:nvGrpSpPr>
            <p:cNvPr id="71" name="Group 70"/>
            <p:cNvGrpSpPr/>
            <p:nvPr/>
          </p:nvGrpSpPr>
          <p:grpSpPr>
            <a:xfrm>
              <a:off x="295600" y="1050738"/>
              <a:ext cx="3960000" cy="3636000"/>
              <a:chOff x="598414" y="1094204"/>
              <a:chExt cx="3960000" cy="3636000"/>
            </a:xfrm>
          </p:grpSpPr>
          <p:cxnSp>
            <p:nvCxnSpPr>
              <p:cNvPr id="68" name="Straight Connector 67"/>
              <p:cNvCxnSpPr/>
              <p:nvPr/>
            </p:nvCxnSpPr>
            <p:spPr>
              <a:xfrm>
                <a:off x="598414" y="1094204"/>
                <a:ext cx="3960000"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98415" y="1094204"/>
                <a:ext cx="0" cy="36360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72" name="Rectangle 71"/>
            <p:cNvSpPr/>
            <p:nvPr/>
          </p:nvSpPr>
          <p:spPr>
            <a:xfrm>
              <a:off x="228600" y="890973"/>
              <a:ext cx="1245831" cy="3851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2" name="TextBox 61"/>
            <p:cNvSpPr txBox="1"/>
            <p:nvPr/>
          </p:nvSpPr>
          <p:spPr>
            <a:xfrm>
              <a:off x="536932" y="912239"/>
              <a:ext cx="2206268" cy="276999"/>
            </a:xfrm>
            <a:prstGeom prst="rect">
              <a:avLst/>
            </a:prstGeom>
            <a:solidFill>
              <a:schemeClr val="bg1"/>
            </a:solidFill>
          </p:spPr>
          <p:txBody>
            <a:bodyPr wrap="square" rtlCol="0">
              <a:spAutoFit/>
            </a:bodyPr>
            <a:lstStyle/>
            <a:p>
              <a:r>
                <a:rPr lang="en-US" sz="1200" b="1"/>
                <a:t>COPIES SOLD</a:t>
              </a:r>
            </a:p>
          </p:txBody>
        </p:sp>
      </p:grpSp>
      <p:grpSp>
        <p:nvGrpSpPr>
          <p:cNvPr id="63" name="Group 62"/>
          <p:cNvGrpSpPr/>
          <p:nvPr/>
        </p:nvGrpSpPr>
        <p:grpSpPr>
          <a:xfrm>
            <a:off x="381000" y="890973"/>
            <a:ext cx="396446" cy="406461"/>
            <a:chOff x="687594" y="2144023"/>
            <a:chExt cx="396446" cy="406461"/>
          </a:xfrm>
        </p:grpSpPr>
        <p:sp>
          <p:nvSpPr>
            <p:cNvPr id="64" name="Rectangle 63"/>
            <p:cNvSpPr/>
            <p:nvPr/>
          </p:nvSpPr>
          <p:spPr>
            <a:xfrm>
              <a:off x="687594" y="2144023"/>
              <a:ext cx="396446" cy="406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65" name="Group 64"/>
            <p:cNvGrpSpPr/>
            <p:nvPr/>
          </p:nvGrpSpPr>
          <p:grpSpPr>
            <a:xfrm>
              <a:off x="719493" y="2207590"/>
              <a:ext cx="276433" cy="192396"/>
              <a:chOff x="485567" y="2466670"/>
              <a:chExt cx="276433" cy="192396"/>
            </a:xfrm>
            <a:solidFill>
              <a:schemeClr val="bg1"/>
            </a:solidFill>
          </p:grpSpPr>
          <p:sp>
            <p:nvSpPr>
              <p:cNvPr id="66" name="Chevron 65"/>
              <p:cNvSpPr/>
              <p:nvPr/>
            </p:nvSpPr>
            <p:spPr>
              <a:xfrm>
                <a:off x="485567" y="2466670"/>
                <a:ext cx="124033" cy="192396"/>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67" name="Chevron 66"/>
              <p:cNvSpPr/>
              <p:nvPr/>
            </p:nvSpPr>
            <p:spPr>
              <a:xfrm>
                <a:off x="637967" y="2466670"/>
                <a:ext cx="124033" cy="192396"/>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sp>
        <p:nvSpPr>
          <p:cNvPr id="78" name="Rectangle 77"/>
          <p:cNvSpPr/>
          <p:nvPr/>
        </p:nvSpPr>
        <p:spPr>
          <a:xfrm>
            <a:off x="4780035" y="895350"/>
            <a:ext cx="1245831" cy="3851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87" name="Group 86"/>
          <p:cNvGrpSpPr/>
          <p:nvPr/>
        </p:nvGrpSpPr>
        <p:grpSpPr>
          <a:xfrm>
            <a:off x="4847035" y="916616"/>
            <a:ext cx="3960000" cy="3774499"/>
            <a:chOff x="3120668" y="916616"/>
            <a:chExt cx="3960000" cy="3774499"/>
          </a:xfrm>
        </p:grpSpPr>
        <p:grpSp>
          <p:nvGrpSpPr>
            <p:cNvPr id="74" name="Group 73"/>
            <p:cNvGrpSpPr/>
            <p:nvPr/>
          </p:nvGrpSpPr>
          <p:grpSpPr>
            <a:xfrm>
              <a:off x="3120668" y="1055115"/>
              <a:ext cx="3960000" cy="3636000"/>
              <a:chOff x="598414" y="1094204"/>
              <a:chExt cx="3960000" cy="3636000"/>
            </a:xfrm>
          </p:grpSpPr>
          <p:cxnSp>
            <p:nvCxnSpPr>
              <p:cNvPr id="75" name="Straight Connector 74"/>
              <p:cNvCxnSpPr/>
              <p:nvPr/>
            </p:nvCxnSpPr>
            <p:spPr>
              <a:xfrm>
                <a:off x="598414" y="1094204"/>
                <a:ext cx="3960000"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598415" y="1094204"/>
                <a:ext cx="0" cy="36360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79" name="TextBox 78"/>
            <p:cNvSpPr txBox="1"/>
            <p:nvPr/>
          </p:nvSpPr>
          <p:spPr>
            <a:xfrm>
              <a:off x="3361999" y="916616"/>
              <a:ext cx="1388634" cy="276999"/>
            </a:xfrm>
            <a:prstGeom prst="rect">
              <a:avLst/>
            </a:prstGeom>
            <a:solidFill>
              <a:schemeClr val="bg1"/>
            </a:solidFill>
          </p:spPr>
          <p:txBody>
            <a:bodyPr wrap="square" rtlCol="0">
              <a:spAutoFit/>
            </a:bodyPr>
            <a:lstStyle/>
            <a:p>
              <a:r>
                <a:rPr lang="en-US" sz="1200" b="1"/>
                <a:t>TURNOVER</a:t>
              </a:r>
            </a:p>
          </p:txBody>
        </p:sp>
      </p:grpSp>
      <p:grpSp>
        <p:nvGrpSpPr>
          <p:cNvPr id="80" name="Group 79"/>
          <p:cNvGrpSpPr/>
          <p:nvPr/>
        </p:nvGrpSpPr>
        <p:grpSpPr>
          <a:xfrm>
            <a:off x="4780035" y="895350"/>
            <a:ext cx="396446" cy="406461"/>
            <a:chOff x="687594" y="2144023"/>
            <a:chExt cx="396446" cy="406461"/>
          </a:xfrm>
        </p:grpSpPr>
        <p:sp>
          <p:nvSpPr>
            <p:cNvPr id="81" name="Rectangle 80"/>
            <p:cNvSpPr/>
            <p:nvPr/>
          </p:nvSpPr>
          <p:spPr>
            <a:xfrm>
              <a:off x="687594" y="2144023"/>
              <a:ext cx="396446" cy="406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82" name="Group 81"/>
            <p:cNvGrpSpPr/>
            <p:nvPr/>
          </p:nvGrpSpPr>
          <p:grpSpPr>
            <a:xfrm>
              <a:off x="719493" y="2207590"/>
              <a:ext cx="276433" cy="192396"/>
              <a:chOff x="485567" y="2466670"/>
              <a:chExt cx="276433" cy="192396"/>
            </a:xfrm>
            <a:solidFill>
              <a:schemeClr val="bg1"/>
            </a:solidFill>
          </p:grpSpPr>
          <p:sp>
            <p:nvSpPr>
              <p:cNvPr id="83" name="Chevron 82"/>
              <p:cNvSpPr/>
              <p:nvPr/>
            </p:nvSpPr>
            <p:spPr>
              <a:xfrm>
                <a:off x="485567" y="2466670"/>
                <a:ext cx="124033" cy="192396"/>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84" name="Chevron 83"/>
              <p:cNvSpPr/>
              <p:nvPr/>
            </p:nvSpPr>
            <p:spPr>
              <a:xfrm>
                <a:off x="637967" y="2466670"/>
                <a:ext cx="124033" cy="192396"/>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sp>
        <p:nvSpPr>
          <p:cNvPr id="53" name="TextBox 52"/>
          <p:cNvSpPr txBox="1"/>
          <p:nvPr/>
        </p:nvSpPr>
        <p:spPr>
          <a:xfrm>
            <a:off x="5197747" y="1132173"/>
            <a:ext cx="809400" cy="215444"/>
          </a:xfrm>
          <a:prstGeom prst="rect">
            <a:avLst/>
          </a:prstGeom>
          <a:noFill/>
        </p:spPr>
        <p:txBody>
          <a:bodyPr wrap="square" rtlCol="0">
            <a:spAutoFit/>
          </a:bodyPr>
          <a:lstStyle/>
          <a:p>
            <a:r>
              <a:rPr lang="en-US" sz="800" i="1"/>
              <a:t>In Millions</a:t>
            </a:r>
          </a:p>
        </p:txBody>
      </p:sp>
      <p:sp>
        <p:nvSpPr>
          <p:cNvPr id="54" name="TextBox 53"/>
          <p:cNvSpPr txBox="1"/>
          <p:nvPr/>
        </p:nvSpPr>
        <p:spPr>
          <a:xfrm>
            <a:off x="793899" y="1136352"/>
            <a:ext cx="809400" cy="215444"/>
          </a:xfrm>
          <a:prstGeom prst="rect">
            <a:avLst/>
          </a:prstGeom>
          <a:noFill/>
        </p:spPr>
        <p:txBody>
          <a:bodyPr wrap="square" rtlCol="0">
            <a:spAutoFit/>
          </a:bodyPr>
          <a:lstStyle/>
          <a:p>
            <a:r>
              <a:rPr lang="en-US" sz="800" i="1"/>
              <a:t>In Thousands</a:t>
            </a:r>
          </a:p>
        </p:txBody>
      </p:sp>
      <p:grpSp>
        <p:nvGrpSpPr>
          <p:cNvPr id="55" name="Group 54"/>
          <p:cNvGrpSpPr/>
          <p:nvPr/>
        </p:nvGrpSpPr>
        <p:grpSpPr>
          <a:xfrm>
            <a:off x="3264357" y="4877905"/>
            <a:ext cx="2615287" cy="261610"/>
            <a:chOff x="4953000" y="305209"/>
            <a:chExt cx="2615287" cy="261610"/>
          </a:xfrm>
        </p:grpSpPr>
        <p:grpSp>
          <p:nvGrpSpPr>
            <p:cNvPr id="56" name="Group 55"/>
            <p:cNvGrpSpPr/>
            <p:nvPr/>
          </p:nvGrpSpPr>
          <p:grpSpPr>
            <a:xfrm>
              <a:off x="4953000" y="305209"/>
              <a:ext cx="762000" cy="261610"/>
              <a:chOff x="4953000" y="305209"/>
              <a:chExt cx="762000" cy="261610"/>
            </a:xfrm>
          </p:grpSpPr>
          <p:sp>
            <p:nvSpPr>
              <p:cNvPr id="73" name="Rectangle 72"/>
              <p:cNvSpPr/>
              <p:nvPr/>
            </p:nvSpPr>
            <p:spPr>
              <a:xfrm>
                <a:off x="4953000" y="359814"/>
                <a:ext cx="159010"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7" name="TextBox 76"/>
              <p:cNvSpPr txBox="1"/>
              <p:nvPr/>
            </p:nvSpPr>
            <p:spPr>
              <a:xfrm>
                <a:off x="5112010" y="305209"/>
                <a:ext cx="602990" cy="261610"/>
              </a:xfrm>
              <a:prstGeom prst="rect">
                <a:avLst/>
              </a:prstGeom>
              <a:noFill/>
            </p:spPr>
            <p:txBody>
              <a:bodyPr wrap="square" rtlCol="0">
                <a:spAutoFit/>
              </a:bodyPr>
              <a:lstStyle/>
              <a:p>
                <a:r>
                  <a:rPr lang="en-US" sz="1100"/>
                  <a:t>2019</a:t>
                </a:r>
              </a:p>
            </p:txBody>
          </p:sp>
        </p:grpSp>
        <p:grpSp>
          <p:nvGrpSpPr>
            <p:cNvPr id="57" name="Group 56"/>
            <p:cNvGrpSpPr/>
            <p:nvPr/>
          </p:nvGrpSpPr>
          <p:grpSpPr>
            <a:xfrm>
              <a:off x="5638800" y="305209"/>
              <a:ext cx="762000" cy="261610"/>
              <a:chOff x="6019800" y="305209"/>
              <a:chExt cx="762000" cy="261610"/>
            </a:xfrm>
          </p:grpSpPr>
          <p:sp>
            <p:nvSpPr>
              <p:cNvPr id="61" name="Rectangle 60"/>
              <p:cNvSpPr/>
              <p:nvPr/>
            </p:nvSpPr>
            <p:spPr>
              <a:xfrm>
                <a:off x="6019800" y="359814"/>
                <a:ext cx="159010"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9" name="TextBox 68"/>
              <p:cNvSpPr txBox="1"/>
              <p:nvPr/>
            </p:nvSpPr>
            <p:spPr>
              <a:xfrm>
                <a:off x="6178810" y="305209"/>
                <a:ext cx="602990" cy="261610"/>
              </a:xfrm>
              <a:prstGeom prst="rect">
                <a:avLst/>
              </a:prstGeom>
              <a:noFill/>
            </p:spPr>
            <p:txBody>
              <a:bodyPr wrap="square" rtlCol="0">
                <a:spAutoFit/>
              </a:bodyPr>
              <a:lstStyle/>
              <a:p>
                <a:r>
                  <a:rPr lang="en-US" sz="1100"/>
                  <a:t>2020</a:t>
                </a:r>
              </a:p>
            </p:txBody>
          </p:sp>
        </p:grpSp>
        <p:grpSp>
          <p:nvGrpSpPr>
            <p:cNvPr id="58" name="Group 57"/>
            <p:cNvGrpSpPr/>
            <p:nvPr/>
          </p:nvGrpSpPr>
          <p:grpSpPr>
            <a:xfrm>
              <a:off x="6324600" y="305209"/>
              <a:ext cx="1243687" cy="261610"/>
              <a:chOff x="7402646" y="305209"/>
              <a:chExt cx="1243687" cy="261610"/>
            </a:xfrm>
          </p:grpSpPr>
          <p:cxnSp>
            <p:nvCxnSpPr>
              <p:cNvPr id="59" name="Straight Connector 58"/>
              <p:cNvCxnSpPr/>
              <p:nvPr/>
            </p:nvCxnSpPr>
            <p:spPr>
              <a:xfrm>
                <a:off x="7402646" y="436014"/>
                <a:ext cx="180000" cy="0"/>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7560624" y="305209"/>
                <a:ext cx="1085709" cy="261610"/>
              </a:xfrm>
              <a:prstGeom prst="rect">
                <a:avLst/>
              </a:prstGeom>
              <a:noFill/>
            </p:spPr>
            <p:txBody>
              <a:bodyPr wrap="square" rtlCol="0">
                <a:spAutoFit/>
              </a:bodyPr>
              <a:lstStyle/>
              <a:p>
                <a:r>
                  <a:rPr lang="en-US" sz="1100"/>
                  <a:t>Variation (%)</a:t>
                </a:r>
              </a:p>
            </p:txBody>
          </p:sp>
        </p:grpSp>
      </p:grpSp>
      <p:sp>
        <p:nvSpPr>
          <p:cNvPr id="41" name="Text Placeholder 2"/>
          <p:cNvSpPr>
            <a:spLocks noGrp="1"/>
          </p:cNvSpPr>
          <p:nvPr>
            <p:ph type="body" idx="15"/>
          </p:nvPr>
        </p:nvSpPr>
        <p:spPr>
          <a:xfrm>
            <a:off x="595440" y="25188"/>
            <a:ext cx="8165592" cy="274320"/>
          </a:xfrm>
        </p:spPr>
        <p:txBody>
          <a:bodyPr/>
          <a:lstStyle/>
          <a:p>
            <a:r>
              <a:rPr lang="en-US" dirty="0">
                <a:solidFill>
                  <a:schemeClr val="tx1"/>
                </a:solidFill>
              </a:rPr>
              <a:t>Production and sales of the Brazilian Editorial Sector</a:t>
            </a:r>
          </a:p>
          <a:p>
            <a:r>
              <a:rPr lang="en-US" dirty="0">
                <a:solidFill>
                  <a:schemeClr val="tx1"/>
                </a:solidFill>
              </a:rPr>
              <a:t>Source: Nielsen | Nielsen Book</a:t>
            </a:r>
          </a:p>
        </p:txBody>
      </p:sp>
    </p:spTree>
    <p:extLst>
      <p:ext uri="{BB962C8B-B14F-4D97-AF65-F5344CB8AC3E}">
        <p14:creationId xmlns:p14="http://schemas.microsoft.com/office/powerpoint/2010/main" val="26319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SECTOR SUMMARY</a:t>
            </a:r>
          </a:p>
        </p:txBody>
      </p:sp>
    </p:spTree>
    <p:extLst>
      <p:ext uri="{BB962C8B-B14F-4D97-AF65-F5344CB8AC3E}">
        <p14:creationId xmlns:p14="http://schemas.microsoft.com/office/powerpoint/2010/main" val="79134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Elbow Connector 28"/>
          <p:cNvCxnSpPr/>
          <p:nvPr/>
        </p:nvCxnSpPr>
        <p:spPr>
          <a:xfrm rot="16200000" flipH="1">
            <a:off x="1944083" y="161207"/>
            <a:ext cx="1224000" cy="3672000"/>
          </a:xfrm>
          <a:prstGeom prst="bentConnector2">
            <a:avLst/>
          </a:prstGeom>
          <a:ln>
            <a:solidFill>
              <a:schemeClr val="accent4"/>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rot="16200000" flipH="1">
            <a:off x="6119894" y="305542"/>
            <a:ext cx="1584000" cy="3672000"/>
          </a:xfrm>
          <a:prstGeom prst="bentConnector2">
            <a:avLst/>
          </a:prstGeom>
          <a:ln>
            <a:solidFill>
              <a:schemeClr val="accent4"/>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SECTOR SUMMARY</a:t>
            </a:r>
          </a:p>
        </p:txBody>
      </p:sp>
      <p:sp>
        <p:nvSpPr>
          <p:cNvPr id="12" name="Rectangle 11"/>
          <p:cNvSpPr/>
          <p:nvPr/>
        </p:nvSpPr>
        <p:spPr>
          <a:xfrm>
            <a:off x="239486" y="991608"/>
            <a:ext cx="4212000" cy="288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3" name="Rectangle 12"/>
          <p:cNvSpPr/>
          <p:nvPr/>
        </p:nvSpPr>
        <p:spPr>
          <a:xfrm>
            <a:off x="999836" y="981720"/>
            <a:ext cx="1233030" cy="307777"/>
          </a:xfrm>
          <a:prstGeom prst="rect">
            <a:avLst/>
          </a:prstGeom>
        </p:spPr>
        <p:txBody>
          <a:bodyPr wrap="none">
            <a:spAutoFit/>
          </a:bodyPr>
          <a:lstStyle/>
          <a:p>
            <a:r>
              <a:rPr lang="en-US" sz="1400" b="1">
                <a:solidFill>
                  <a:schemeClr val="bg1"/>
                </a:solidFill>
                <a:latin typeface="Arial" panose="020B0604020202020204" pitchFamily="34" charset="0"/>
              </a:rPr>
              <a:t>PRODUCTION</a:t>
            </a:r>
          </a:p>
        </p:txBody>
      </p:sp>
      <p:grpSp>
        <p:nvGrpSpPr>
          <p:cNvPr id="14" name="Group 13"/>
          <p:cNvGrpSpPr/>
          <p:nvPr/>
        </p:nvGrpSpPr>
        <p:grpSpPr>
          <a:xfrm>
            <a:off x="360083" y="775608"/>
            <a:ext cx="720000" cy="720000"/>
            <a:chOff x="304896" y="952749"/>
            <a:chExt cx="720000" cy="720000"/>
          </a:xfrm>
        </p:grpSpPr>
        <p:sp>
          <p:nvSpPr>
            <p:cNvPr id="15" name="Diamond 14"/>
            <p:cNvSpPr/>
            <p:nvPr/>
          </p:nvSpPr>
          <p:spPr>
            <a:xfrm>
              <a:off x="304896" y="952749"/>
              <a:ext cx="720000" cy="720000"/>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67" y="1150737"/>
              <a:ext cx="320259" cy="324025"/>
            </a:xfrm>
            <a:prstGeom prst="rect">
              <a:avLst/>
            </a:prstGeom>
          </p:spPr>
        </p:pic>
      </p:grpSp>
      <p:sp>
        <p:nvSpPr>
          <p:cNvPr id="17" name="Rectangle 16"/>
          <p:cNvSpPr/>
          <p:nvPr/>
        </p:nvSpPr>
        <p:spPr>
          <a:xfrm>
            <a:off x="4606183" y="991608"/>
            <a:ext cx="4212000" cy="288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8" name="Rectangle 17"/>
          <p:cNvSpPr/>
          <p:nvPr/>
        </p:nvSpPr>
        <p:spPr>
          <a:xfrm>
            <a:off x="5366533" y="981720"/>
            <a:ext cx="1940724" cy="307777"/>
          </a:xfrm>
          <a:prstGeom prst="rect">
            <a:avLst/>
          </a:prstGeom>
        </p:spPr>
        <p:txBody>
          <a:bodyPr wrap="none">
            <a:spAutoFit/>
          </a:bodyPr>
          <a:lstStyle/>
          <a:p>
            <a:r>
              <a:rPr lang="en-US" sz="1400" b="1">
                <a:solidFill>
                  <a:schemeClr val="bg1"/>
                </a:solidFill>
                <a:latin typeface="Arial" panose="020B0604020202020204" pitchFamily="34" charset="0"/>
              </a:rPr>
              <a:t>REVENUE (BRL)</a:t>
            </a:r>
          </a:p>
        </p:txBody>
      </p:sp>
      <p:sp>
        <p:nvSpPr>
          <p:cNvPr id="20" name="Diamond 19"/>
          <p:cNvSpPr/>
          <p:nvPr/>
        </p:nvSpPr>
        <p:spPr>
          <a:xfrm>
            <a:off x="4726780" y="775608"/>
            <a:ext cx="720000" cy="720000"/>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 name="Rectangle 21"/>
          <p:cNvSpPr/>
          <p:nvPr/>
        </p:nvSpPr>
        <p:spPr>
          <a:xfrm>
            <a:off x="241200" y="3091008"/>
            <a:ext cx="4212000" cy="288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23" name="Rectangle 22"/>
          <p:cNvSpPr/>
          <p:nvPr/>
        </p:nvSpPr>
        <p:spPr>
          <a:xfrm>
            <a:off x="1011985" y="3081120"/>
            <a:ext cx="2542684" cy="307777"/>
          </a:xfrm>
          <a:prstGeom prst="rect">
            <a:avLst/>
          </a:prstGeom>
        </p:spPr>
        <p:txBody>
          <a:bodyPr wrap="none">
            <a:spAutoFit/>
          </a:bodyPr>
          <a:lstStyle/>
          <a:p>
            <a:r>
              <a:rPr lang="en-US" sz="1400" b="1">
                <a:solidFill>
                  <a:schemeClr val="bg1"/>
                </a:solidFill>
                <a:latin typeface="Arial" panose="020B0604020202020204" pitchFamily="34" charset="0"/>
              </a:rPr>
              <a:t>SALES IN COPY</a:t>
            </a:r>
          </a:p>
        </p:txBody>
      </p:sp>
      <p:sp>
        <p:nvSpPr>
          <p:cNvPr id="25" name="Diamond 24"/>
          <p:cNvSpPr/>
          <p:nvPr/>
        </p:nvSpPr>
        <p:spPr>
          <a:xfrm>
            <a:off x="360000" y="2875008"/>
            <a:ext cx="720000" cy="720000"/>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64676"/>
            <a:ext cx="335667" cy="34066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266" y="958147"/>
            <a:ext cx="106164" cy="354922"/>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666" y="958147"/>
            <a:ext cx="106164" cy="354922"/>
          </a:xfrm>
          <a:prstGeom prst="rect">
            <a:avLst/>
          </a:prstGeom>
        </p:spPr>
      </p:pic>
      <p:sp>
        <p:nvSpPr>
          <p:cNvPr id="39" name="Rectangle 38"/>
          <p:cNvSpPr/>
          <p:nvPr/>
        </p:nvSpPr>
        <p:spPr>
          <a:xfrm>
            <a:off x="730969" y="1657350"/>
            <a:ext cx="3672000" cy="484191"/>
          </a:xfrm>
          <a:prstGeom prst="rect">
            <a:avLst/>
          </a:prstGeom>
          <a:gradFill flip="none" rotWithShape="1">
            <a:gsLst>
              <a:gs pos="0">
                <a:srgbClr val="FFCD00">
                  <a:tint val="66000"/>
                  <a:satMod val="160000"/>
                </a:srgbClr>
              </a:gs>
              <a:gs pos="50000">
                <a:srgbClr val="FFCD00">
                  <a:tint val="44500"/>
                  <a:satMod val="160000"/>
                </a:srgbClr>
              </a:gs>
              <a:gs pos="100000">
                <a:srgbClr val="FFCD0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aphicFrame>
        <p:nvGraphicFramePr>
          <p:cNvPr id="37" name="Table 36"/>
          <p:cNvGraphicFramePr>
            <a:graphicFrameLocks noGrp="1"/>
          </p:cNvGraphicFramePr>
          <p:nvPr>
            <p:extLst>
              <p:ext uri="{D42A27DB-BD31-4B8C-83A1-F6EECF244321}">
                <p14:modId xmlns:p14="http://schemas.microsoft.com/office/powerpoint/2010/main" val="3026541396"/>
              </p:ext>
            </p:extLst>
          </p:nvPr>
        </p:nvGraphicFramePr>
        <p:xfrm>
          <a:off x="818057" y="1265468"/>
          <a:ext cx="3607318" cy="1281859"/>
        </p:xfrm>
        <a:graphic>
          <a:graphicData uri="http://schemas.openxmlformats.org/drawingml/2006/table">
            <a:tbl>
              <a:tblPr bandRow="1">
                <a:tableStyleId>{D27102A9-8310-4765-A935-A1911B00CA55}</a:tableStyleId>
              </a:tblPr>
              <a:tblGrid>
                <a:gridCol w="1152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619318">
                  <a:extLst>
                    <a:ext uri="{9D8B030D-6E8A-4147-A177-3AD203B41FA5}">
                      <a16:colId xmlns:a16="http://schemas.microsoft.com/office/drawing/2014/main" val="20003"/>
                    </a:ext>
                  </a:extLst>
                </a:gridCol>
              </a:tblGrid>
              <a:tr h="468000">
                <a:tc>
                  <a:txBody>
                    <a:bodyPr/>
                    <a:lstStyle/>
                    <a:p>
                      <a:pPr algn="l" rtl="0" fontAlgn="ctr"/>
                      <a:endParaRPr lang="pt-BR" sz="1050" b="0" i="0" u="none" strike="noStrike" baseline="0" dirty="0">
                        <a:solidFill>
                          <a:schemeClr val="tx1"/>
                        </a:solidFill>
                        <a:latin typeface="+mn-lt"/>
                        <a:cs typeface="Arial" panose="020B0604020202020204" pitchFamily="34" charset="0"/>
                      </a:endParaRPr>
                    </a:p>
                  </a:txBody>
                  <a:tcPr marL="0" marR="0" marT="0" marB="0" anchor="ctr" anchorCtr="1">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200" b="1" u="none" strike="noStrike">
                          <a:solidFill>
                            <a:schemeClr val="tx1"/>
                          </a:solidFill>
                          <a:latin typeface="+mn-lt"/>
                        </a:rPr>
                        <a:t>2019</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200" b="1" u="none" strike="noStrike">
                          <a:solidFill>
                            <a:schemeClr val="tx1"/>
                          </a:solidFill>
                          <a:latin typeface="+mn-lt"/>
                        </a:rPr>
                        <a:t>2020</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ctr"/>
                      <a:r>
                        <a:rPr lang="en-US" sz="1200" b="1" u="none" strike="noStrike">
                          <a:solidFill>
                            <a:schemeClr val="tx1"/>
                          </a:solidFill>
                          <a:latin typeface="+mn-lt"/>
                        </a:rPr>
                        <a:t>VAR. %</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7511">
                <a:tc>
                  <a:txBody>
                    <a:bodyPr/>
                    <a:lstStyle/>
                    <a:p>
                      <a:pPr algn="l" fontAlgn="b"/>
                      <a:r>
                        <a:rPr lang="en-US" sz="1050" b="1" u="none" strike="noStrike">
                          <a:solidFill>
                            <a:schemeClr val="tx1"/>
                          </a:solidFill>
                          <a:latin typeface="+mn-lt"/>
                        </a:rPr>
                        <a:t>TITLES</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050" b="0" i="0" u="none" strike="noStrike">
                          <a:solidFill>
                            <a:srgbClr val="000000"/>
                          </a:solidFill>
                          <a:latin typeface="Arial" panose="020B0604020202020204" pitchFamily="34" charset="0"/>
                        </a:rPr>
                        <a:t>50,331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50" b="0" i="0" u="none" strike="noStrike">
                          <a:solidFill>
                            <a:srgbClr val="000000"/>
                          </a:solidFill>
                          <a:latin typeface="Arial" panose="020B0604020202020204" pitchFamily="34" charset="0"/>
                        </a:rPr>
                        <a:t>46,382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50" b="0" i="0" u="none" strike="noStrike">
                          <a:solidFill>
                            <a:srgbClr val="000000"/>
                          </a:solidFill>
                          <a:latin typeface="Arial" panose="020B0604020202020204" pitchFamily="34" charset="0"/>
                        </a:rPr>
                        <a:t>-7.85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6348">
                <a:tc>
                  <a:txBody>
                    <a:bodyPr/>
                    <a:lstStyle/>
                    <a:p>
                      <a:pPr algn="l" fontAlgn="b"/>
                      <a:r>
                        <a:rPr lang="en-US" sz="1050" b="1" u="none" strike="noStrike">
                          <a:solidFill>
                            <a:schemeClr val="tx1"/>
                          </a:solidFill>
                          <a:latin typeface="+mn-lt"/>
                        </a:rPr>
                        <a:t>PRODUCED COPIES</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1"/>
                          </a:solidFill>
                          <a:latin typeface="+mn-lt"/>
                        </a:rPr>
                        <a:t>395 Million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1"/>
                          </a:solidFill>
                          <a:latin typeface="+mn-lt"/>
                        </a:rPr>
                        <a:t>314 Million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latin typeface="Arial" panose="020B0604020202020204" pitchFamily="34" charset="0"/>
                        </a:rPr>
                        <a:t>-20.54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0" name="Rectangle 39"/>
          <p:cNvSpPr/>
          <p:nvPr/>
        </p:nvSpPr>
        <p:spPr>
          <a:xfrm>
            <a:off x="5091000" y="2065791"/>
            <a:ext cx="3672000" cy="484191"/>
          </a:xfrm>
          <a:prstGeom prst="rect">
            <a:avLst/>
          </a:prstGeom>
          <a:gradFill flip="none" rotWithShape="1">
            <a:gsLst>
              <a:gs pos="0">
                <a:srgbClr val="FFCD00">
                  <a:tint val="66000"/>
                  <a:satMod val="160000"/>
                </a:srgbClr>
              </a:gs>
              <a:gs pos="50000">
                <a:srgbClr val="FFCD00">
                  <a:tint val="44500"/>
                  <a:satMod val="160000"/>
                </a:srgbClr>
              </a:gs>
              <a:gs pos="100000">
                <a:srgbClr val="FFCD0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aphicFrame>
        <p:nvGraphicFramePr>
          <p:cNvPr id="38" name="Table 37"/>
          <p:cNvGraphicFramePr>
            <a:graphicFrameLocks noGrp="1"/>
          </p:cNvGraphicFramePr>
          <p:nvPr>
            <p:extLst>
              <p:ext uri="{D42A27DB-BD31-4B8C-83A1-F6EECF244321}">
                <p14:modId xmlns:p14="http://schemas.microsoft.com/office/powerpoint/2010/main" val="2834913583"/>
              </p:ext>
            </p:extLst>
          </p:nvPr>
        </p:nvGraphicFramePr>
        <p:xfrm>
          <a:off x="5171369" y="1266080"/>
          <a:ext cx="3607318" cy="1659370"/>
        </p:xfrm>
        <a:graphic>
          <a:graphicData uri="http://schemas.openxmlformats.org/drawingml/2006/table">
            <a:tbl>
              <a:tblPr bandRow="1">
                <a:tableStyleId>{D27102A9-8310-4765-A935-A1911B00CA55}</a:tableStyleId>
              </a:tblPr>
              <a:tblGrid>
                <a:gridCol w="1152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619318">
                  <a:extLst>
                    <a:ext uri="{9D8B030D-6E8A-4147-A177-3AD203B41FA5}">
                      <a16:colId xmlns:a16="http://schemas.microsoft.com/office/drawing/2014/main" val="20003"/>
                    </a:ext>
                  </a:extLst>
                </a:gridCol>
              </a:tblGrid>
              <a:tr h="468000">
                <a:tc>
                  <a:txBody>
                    <a:bodyPr/>
                    <a:lstStyle/>
                    <a:p>
                      <a:pPr algn="l" rtl="0" fontAlgn="ctr"/>
                      <a:endParaRPr lang="pt-BR" sz="1050" b="0" i="0" u="none" strike="noStrike" baseline="0" dirty="0">
                        <a:solidFill>
                          <a:schemeClr val="tx1"/>
                        </a:solidFill>
                        <a:latin typeface="+mn-lt"/>
                        <a:cs typeface="Arial" panose="020B0604020202020204" pitchFamily="34" charset="0"/>
                      </a:endParaRPr>
                    </a:p>
                  </a:txBody>
                  <a:tcPr marL="0" marR="0" marT="0" marB="0" anchor="ctr" anchorCtr="1">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200" b="1" u="none" strike="noStrike">
                          <a:solidFill>
                            <a:schemeClr val="tx1"/>
                          </a:solidFill>
                          <a:latin typeface="+mn-lt"/>
                        </a:rPr>
                        <a:t>2019</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200" b="1" u="none" strike="noStrike">
                          <a:solidFill>
                            <a:schemeClr val="tx1"/>
                          </a:solidFill>
                          <a:latin typeface="+mn-lt"/>
                        </a:rPr>
                        <a:t>2020</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ctr"/>
                      <a:r>
                        <a:rPr lang="en-US" sz="1200" b="1" u="none" strike="noStrike">
                          <a:solidFill>
                            <a:schemeClr val="tx1"/>
                          </a:solidFill>
                          <a:latin typeface="+mn-lt"/>
                        </a:rPr>
                        <a:t>VAR. %</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7511">
                <a:tc>
                  <a:txBody>
                    <a:bodyPr/>
                    <a:lstStyle/>
                    <a:p>
                      <a:pPr algn="l" fontAlgn="b"/>
                      <a:r>
                        <a:rPr lang="en-US" sz="1050" b="1" u="none" strike="noStrike">
                          <a:solidFill>
                            <a:schemeClr val="tx1"/>
                          </a:solidFill>
                          <a:latin typeface="+mn-lt"/>
                          <a:ea typeface="+mn-ea"/>
                          <a:cs typeface="+mn-cs"/>
                        </a:rPr>
                        <a:t>TOTAL</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50" b="0" i="0" u="none" strike="noStrike">
                          <a:solidFill>
                            <a:schemeClr val="tx2"/>
                          </a:solidFill>
                          <a:latin typeface="+mn-lt"/>
                        </a:rPr>
                        <a:t>5,67 Billions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50" b="0" i="0" u="none" strike="noStrike">
                          <a:solidFill>
                            <a:schemeClr val="tx2"/>
                          </a:solidFill>
                          <a:latin typeface="+mn-lt"/>
                        </a:rPr>
                        <a:t>5,17 Billions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50" b="0" i="0" u="none" strike="noStrike">
                          <a:solidFill>
                            <a:schemeClr val="tx2"/>
                          </a:solidFill>
                          <a:latin typeface="+mn-lt"/>
                        </a:rPr>
                        <a:t>-8.78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7511">
                <a:tc>
                  <a:txBody>
                    <a:bodyPr/>
                    <a:lstStyle/>
                    <a:p>
                      <a:pPr algn="l" fontAlgn="b"/>
                      <a:r>
                        <a:rPr lang="en-US" sz="1050" b="1" u="none" strike="noStrike">
                          <a:solidFill>
                            <a:schemeClr val="tx1"/>
                          </a:solidFill>
                          <a:latin typeface="+mn-lt"/>
                          <a:ea typeface="+mn-ea"/>
                          <a:cs typeface="+mn-cs"/>
                        </a:rPr>
                        <a:t>MARKET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2"/>
                          </a:solidFill>
                          <a:latin typeface="+mn-lt"/>
                        </a:rPr>
                        <a:t>3,97 Billions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2"/>
                          </a:solidFill>
                          <a:latin typeface="+mn-lt"/>
                        </a:rPr>
                        <a:t>3,73 Billions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2"/>
                          </a:solidFill>
                          <a:latin typeface="+mn-lt"/>
                        </a:rPr>
                        <a:t>-6.14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6348">
                <a:tc>
                  <a:txBody>
                    <a:bodyPr/>
                    <a:lstStyle/>
                    <a:p>
                      <a:pPr algn="l" fontAlgn="b"/>
                      <a:r>
                        <a:rPr lang="en-US" sz="1050" b="1" u="none" strike="noStrike">
                          <a:solidFill>
                            <a:schemeClr val="tx1"/>
                          </a:solidFill>
                          <a:latin typeface="+mn-lt"/>
                          <a:ea typeface="+mn-ea"/>
                          <a:cs typeface="+mn-cs"/>
                        </a:rPr>
                        <a:t>GOVERNMENT</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2"/>
                          </a:solidFill>
                          <a:latin typeface="+mn-lt"/>
                        </a:rPr>
                        <a:t>1,70</a:t>
                      </a:r>
                      <a:r>
                        <a:rPr lang="en-US" sz="1050" b="0" i="0" u="none" strike="noStrike" baseline="0">
                          <a:solidFill>
                            <a:schemeClr val="tx2"/>
                          </a:solidFill>
                          <a:latin typeface="+mn-lt"/>
                        </a:rPr>
                        <a:t> </a:t>
                      </a:r>
                      <a:r>
                        <a:rPr lang="en-US" sz="1050" b="0" i="0" u="none" strike="noStrike">
                          <a:solidFill>
                            <a:schemeClr val="tx2"/>
                          </a:solidFill>
                          <a:latin typeface="+mn-lt"/>
                        </a:rPr>
                        <a:t>Billion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2"/>
                          </a:solidFill>
                          <a:latin typeface="+mn-lt"/>
                        </a:rPr>
                        <a:t>1,44 Billion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tx2"/>
                          </a:solidFill>
                          <a:latin typeface="+mn-lt"/>
                        </a:rPr>
                        <a:t>-14.96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2" name="Rectangle 41"/>
          <p:cNvSpPr/>
          <p:nvPr/>
        </p:nvSpPr>
        <p:spPr>
          <a:xfrm>
            <a:off x="728840" y="4122694"/>
            <a:ext cx="3672000" cy="484191"/>
          </a:xfrm>
          <a:prstGeom prst="rect">
            <a:avLst/>
          </a:prstGeom>
          <a:gradFill flip="none" rotWithShape="1">
            <a:gsLst>
              <a:gs pos="0">
                <a:srgbClr val="FFCD00">
                  <a:tint val="66000"/>
                  <a:satMod val="160000"/>
                </a:srgbClr>
              </a:gs>
              <a:gs pos="50000">
                <a:srgbClr val="FFCD00">
                  <a:tint val="44500"/>
                  <a:satMod val="160000"/>
                </a:srgbClr>
              </a:gs>
              <a:gs pos="100000">
                <a:srgbClr val="FFCD0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aphicFrame>
        <p:nvGraphicFramePr>
          <p:cNvPr id="41" name="Table 40"/>
          <p:cNvGraphicFramePr>
            <a:graphicFrameLocks noGrp="1"/>
          </p:cNvGraphicFramePr>
          <p:nvPr>
            <p:extLst>
              <p:ext uri="{D42A27DB-BD31-4B8C-83A1-F6EECF244321}">
                <p14:modId xmlns:p14="http://schemas.microsoft.com/office/powerpoint/2010/main" val="516327458"/>
              </p:ext>
            </p:extLst>
          </p:nvPr>
        </p:nvGraphicFramePr>
        <p:xfrm>
          <a:off x="817200" y="3314667"/>
          <a:ext cx="3355318" cy="1659370"/>
        </p:xfrm>
        <a:graphic>
          <a:graphicData uri="http://schemas.openxmlformats.org/drawingml/2006/table">
            <a:tbl>
              <a:tblPr bandRow="1">
                <a:tableStyleId>{D27102A9-8310-4765-A935-A1911B00CA55}</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619318">
                  <a:extLst>
                    <a:ext uri="{9D8B030D-6E8A-4147-A177-3AD203B41FA5}">
                      <a16:colId xmlns:a16="http://schemas.microsoft.com/office/drawing/2014/main" val="20003"/>
                    </a:ext>
                  </a:extLst>
                </a:gridCol>
              </a:tblGrid>
              <a:tr h="468000">
                <a:tc>
                  <a:txBody>
                    <a:bodyPr/>
                    <a:lstStyle/>
                    <a:p>
                      <a:pPr algn="l" rtl="0" fontAlgn="ctr"/>
                      <a:endParaRPr lang="pt-BR" sz="1050" b="0" i="0" u="none" strike="noStrike" baseline="0" dirty="0">
                        <a:solidFill>
                          <a:schemeClr val="tx1"/>
                        </a:solidFill>
                        <a:latin typeface="+mn-lt"/>
                        <a:cs typeface="Arial" panose="020B0604020202020204" pitchFamily="34" charset="0"/>
                      </a:endParaRPr>
                    </a:p>
                  </a:txBody>
                  <a:tcPr marL="0" marR="0" marT="0" marB="0" anchor="ctr" anchorCtr="1">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200" b="1" u="none" strike="noStrike">
                          <a:solidFill>
                            <a:schemeClr val="tx1"/>
                          </a:solidFill>
                          <a:latin typeface="+mn-lt"/>
                        </a:rPr>
                        <a:t>2019</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200" b="1" u="none" strike="noStrike">
                          <a:solidFill>
                            <a:schemeClr val="tx1"/>
                          </a:solidFill>
                          <a:latin typeface="+mn-lt"/>
                        </a:rPr>
                        <a:t>2020</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ctr"/>
                      <a:r>
                        <a:rPr lang="en-US" sz="1200" b="1" u="none" strike="noStrike">
                          <a:solidFill>
                            <a:schemeClr val="tx1"/>
                          </a:solidFill>
                          <a:latin typeface="+mn-lt"/>
                        </a:rPr>
                        <a:t>VAR. %</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7511">
                <a:tc>
                  <a:txBody>
                    <a:bodyPr/>
                    <a:lstStyle/>
                    <a:p>
                      <a:pPr algn="l" fontAlgn="b"/>
                      <a:r>
                        <a:rPr lang="en-US" sz="1050" b="1" u="none" strike="noStrike">
                          <a:solidFill>
                            <a:schemeClr val="tx1"/>
                          </a:solidFill>
                          <a:latin typeface="+mn-lt"/>
                          <a:ea typeface="+mn-ea"/>
                          <a:cs typeface="+mn-cs"/>
                        </a:rPr>
                        <a:t>TOTAL</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50" b="0" i="0" u="none" strike="noStrike">
                          <a:solidFill>
                            <a:schemeClr val="tx1"/>
                          </a:solidFill>
                          <a:latin typeface="+mn-lt"/>
                          <a:ea typeface="+mn-ea"/>
                          <a:cs typeface="+mn-cs"/>
                        </a:rPr>
                        <a:t>434 Millions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50" b="0" i="0" u="none" strike="noStrike">
                          <a:solidFill>
                            <a:schemeClr val="tx1"/>
                          </a:solidFill>
                          <a:latin typeface="+mn-lt"/>
                          <a:ea typeface="+mn-ea"/>
                          <a:cs typeface="+mn-cs"/>
                        </a:rPr>
                        <a:t>354 Millions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50" b="0" i="0" u="none" strike="noStrike">
                          <a:solidFill>
                            <a:schemeClr val="tx1"/>
                          </a:solidFill>
                          <a:latin typeface="+mn-lt"/>
                          <a:ea typeface="+mn-ea"/>
                          <a:cs typeface="+mn-cs"/>
                        </a:rPr>
                        <a:t>-18.43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7511">
                <a:tc>
                  <a:txBody>
                    <a:bodyPr/>
                    <a:lstStyle/>
                    <a:p>
                      <a:pPr algn="l" fontAlgn="b"/>
                      <a:r>
                        <a:rPr lang="en-US" sz="1050" b="1" u="none" strike="noStrike">
                          <a:solidFill>
                            <a:schemeClr val="tx1"/>
                          </a:solidFill>
                          <a:latin typeface="+mn-lt"/>
                          <a:ea typeface="+mn-ea"/>
                          <a:cs typeface="+mn-cs"/>
                        </a:rPr>
                        <a:t>MARKET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a:solidFill>
                            <a:schemeClr val="tx1"/>
                          </a:solidFill>
                          <a:latin typeface="+mn-lt"/>
                          <a:ea typeface="+mn-ea"/>
                          <a:cs typeface="+mn-cs"/>
                        </a:rPr>
                        <a:t>209 Millions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r>
                        <a:rPr lang="en-US" sz="1050"/>
                        <a:t>  </a:t>
                      </a:r>
                      <a:r>
                        <a:rPr lang="en-US" sz="1050" baseline="0"/>
                        <a:t> </a:t>
                      </a:r>
                      <a:r>
                        <a:rPr lang="en-US" sz="1050"/>
                        <a:t>193 Millions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a:solidFill>
                            <a:schemeClr val="tx1"/>
                          </a:solidFill>
                          <a:latin typeface="+mn-lt"/>
                          <a:ea typeface="+mn-ea"/>
                          <a:cs typeface="+mn-cs"/>
                        </a:rPr>
                        <a:t>-7.75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6348">
                <a:tc>
                  <a:txBody>
                    <a:bodyPr/>
                    <a:lstStyle/>
                    <a:p>
                      <a:pPr algn="l" fontAlgn="b"/>
                      <a:r>
                        <a:rPr lang="en-US" sz="1050" b="1" u="none" strike="noStrike">
                          <a:solidFill>
                            <a:schemeClr val="tx1"/>
                          </a:solidFill>
                          <a:latin typeface="+mn-lt"/>
                          <a:ea typeface="+mn-ea"/>
                          <a:cs typeface="+mn-cs"/>
                        </a:rPr>
                        <a:t>GOVERNMENT</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a:solidFill>
                            <a:schemeClr val="tx1"/>
                          </a:solidFill>
                          <a:latin typeface="+mn-lt"/>
                          <a:ea typeface="+mn-ea"/>
                          <a:cs typeface="+mn-cs"/>
                        </a:rPr>
                        <a:t>224 Millions</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a:t>   161 Millions</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a:solidFill>
                            <a:schemeClr val="tx1"/>
                          </a:solidFill>
                          <a:latin typeface="+mn-lt"/>
                          <a:ea typeface="+mn-ea"/>
                          <a:cs typeface="+mn-cs"/>
                        </a:rPr>
                        <a:t>-28.40</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50" name="Group 49"/>
          <p:cNvGrpSpPr/>
          <p:nvPr/>
        </p:nvGrpSpPr>
        <p:grpSpPr>
          <a:xfrm>
            <a:off x="5181600" y="3297019"/>
            <a:ext cx="3110571" cy="646331"/>
            <a:chOff x="4724400" y="3472615"/>
            <a:chExt cx="3110571" cy="646331"/>
          </a:xfrm>
        </p:grpSpPr>
        <p:sp>
          <p:nvSpPr>
            <p:cNvPr id="43" name="TextBox 42"/>
            <p:cNvSpPr txBox="1"/>
            <p:nvPr/>
          </p:nvSpPr>
          <p:spPr>
            <a:xfrm>
              <a:off x="4724400" y="3472615"/>
              <a:ext cx="1260000" cy="646331"/>
            </a:xfrm>
            <a:prstGeom prst="rect">
              <a:avLst/>
            </a:prstGeom>
            <a:noFill/>
          </p:spPr>
          <p:txBody>
            <a:bodyPr wrap="square" rtlCol="0" anchor="ctr">
              <a:spAutoFit/>
            </a:bodyPr>
            <a:lstStyle/>
            <a:p>
              <a:pPr algn="ctr"/>
              <a:r>
                <a:rPr lang="en-US" sz="3600" b="1">
                  <a:solidFill>
                    <a:schemeClr val="accent5"/>
                  </a:solidFill>
                </a:rPr>
                <a:t>-10%</a:t>
              </a:r>
            </a:p>
          </p:txBody>
        </p:sp>
        <p:sp>
          <p:nvSpPr>
            <p:cNvPr id="44" name="TextBox 43"/>
            <p:cNvSpPr txBox="1"/>
            <p:nvPr/>
          </p:nvSpPr>
          <p:spPr>
            <a:xfrm>
              <a:off x="5886427" y="3472615"/>
              <a:ext cx="1948544" cy="646331"/>
            </a:xfrm>
            <a:prstGeom prst="rect">
              <a:avLst/>
            </a:prstGeom>
            <a:noFill/>
          </p:spPr>
          <p:txBody>
            <a:bodyPr wrap="square" rtlCol="0">
              <a:spAutoFit/>
            </a:bodyPr>
            <a:lstStyle/>
            <a:p>
              <a:r>
                <a:rPr lang="en-US" sz="1200" b="1"/>
                <a:t>DROP</a:t>
              </a:r>
              <a:r>
                <a:rPr lang="en-US" sz="1200"/>
                <a:t> of the market turnover in </a:t>
              </a:r>
              <a:r>
                <a:rPr lang="en-US" sz="1200" b="1"/>
                <a:t>REAL TERMS</a:t>
              </a:r>
            </a:p>
          </p:txBody>
        </p:sp>
      </p:grpSp>
      <p:grpSp>
        <p:nvGrpSpPr>
          <p:cNvPr id="51" name="Group 50"/>
          <p:cNvGrpSpPr/>
          <p:nvPr/>
        </p:nvGrpSpPr>
        <p:grpSpPr>
          <a:xfrm>
            <a:off x="5192486" y="4129719"/>
            <a:ext cx="3610027" cy="738664"/>
            <a:chOff x="5685089" y="4113445"/>
            <a:chExt cx="3610027" cy="738664"/>
          </a:xfrm>
        </p:grpSpPr>
        <p:sp>
          <p:nvSpPr>
            <p:cNvPr id="45" name="TextBox 44"/>
            <p:cNvSpPr txBox="1"/>
            <p:nvPr/>
          </p:nvSpPr>
          <p:spPr>
            <a:xfrm>
              <a:off x="5685089" y="4205778"/>
              <a:ext cx="1260000" cy="646331"/>
            </a:xfrm>
            <a:prstGeom prst="rect">
              <a:avLst/>
            </a:prstGeom>
            <a:noFill/>
          </p:spPr>
          <p:txBody>
            <a:bodyPr wrap="square" rtlCol="0" anchor="ctr">
              <a:spAutoFit/>
            </a:bodyPr>
            <a:lstStyle/>
            <a:p>
              <a:pPr algn="ctr"/>
              <a:r>
                <a:rPr lang="en-US" sz="3600" b="1">
                  <a:solidFill>
                    <a:schemeClr val="accent5"/>
                  </a:solidFill>
                </a:rPr>
                <a:t>-13%</a:t>
              </a:r>
            </a:p>
          </p:txBody>
        </p:sp>
        <p:sp>
          <p:nvSpPr>
            <p:cNvPr id="46" name="TextBox 45"/>
            <p:cNvSpPr txBox="1"/>
            <p:nvPr/>
          </p:nvSpPr>
          <p:spPr>
            <a:xfrm>
              <a:off x="6847116" y="4113445"/>
              <a:ext cx="2448000" cy="646331"/>
            </a:xfrm>
            <a:prstGeom prst="rect">
              <a:avLst/>
            </a:prstGeom>
            <a:noFill/>
          </p:spPr>
          <p:txBody>
            <a:bodyPr wrap="square" rtlCol="0">
              <a:spAutoFit/>
            </a:bodyPr>
            <a:lstStyle/>
            <a:p>
              <a:r>
                <a:rPr lang="en-US" sz="1200" b="1"/>
                <a:t>DROP</a:t>
              </a:r>
              <a:r>
                <a:rPr lang="en-US" sz="1200"/>
                <a:t> of total turnover (</a:t>
              </a:r>
              <a:r>
                <a:rPr lang="en-US" sz="1200" i="1"/>
                <a:t>MARKET + GOVERNMENT</a:t>
              </a:r>
              <a:r>
                <a:rPr lang="en-US" sz="1200"/>
                <a:t>)</a:t>
              </a:r>
            </a:p>
            <a:p>
              <a:r>
                <a:rPr lang="en-US" sz="1200"/>
                <a:t>in </a:t>
              </a:r>
              <a:r>
                <a:rPr lang="en-US" sz="1200" b="1"/>
                <a:t>REAL TERMS</a:t>
              </a:r>
            </a:p>
          </p:txBody>
        </p:sp>
      </p:grpSp>
      <p:cxnSp>
        <p:nvCxnSpPr>
          <p:cNvPr id="48" name="Straight Connector 47"/>
          <p:cNvCxnSpPr/>
          <p:nvPr/>
        </p:nvCxnSpPr>
        <p:spPr>
          <a:xfrm>
            <a:off x="5183980" y="3297019"/>
            <a:ext cx="0" cy="628193"/>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181600" y="4206727"/>
            <a:ext cx="0" cy="628193"/>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7" name="Elbow Connector 46"/>
          <p:cNvCxnSpPr/>
          <p:nvPr/>
        </p:nvCxnSpPr>
        <p:spPr>
          <a:xfrm rot="16200000" flipH="1">
            <a:off x="1851700" y="2395950"/>
            <a:ext cx="1404000" cy="3672000"/>
          </a:xfrm>
          <a:prstGeom prst="bentConnector2">
            <a:avLst/>
          </a:prstGeom>
          <a:ln>
            <a:solidFill>
              <a:schemeClr val="accent4"/>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4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1000"/>
                            </p:stCondLst>
                            <p:childTnLst>
                              <p:par>
                                <p:cTn id="34" presetID="16" presetClass="entr" presetSubtype="42" fill="hold" nodeType="afterEffect">
                                  <p:stCondLst>
                                    <p:cond delay="1000"/>
                                  </p:stCondLst>
                                  <p:childTnLst>
                                    <p:set>
                                      <p:cBhvr>
                                        <p:cTn id="35" dur="1" fill="hold">
                                          <p:stCondLst>
                                            <p:cond delay="0"/>
                                          </p:stCondLst>
                                        </p:cTn>
                                        <p:tgtEl>
                                          <p:spTgt spid="48"/>
                                        </p:tgtEl>
                                        <p:attrNameLst>
                                          <p:attrName>style.visibility</p:attrName>
                                        </p:attrNameLst>
                                      </p:cBhvr>
                                      <p:to>
                                        <p:strVal val="visible"/>
                                      </p:to>
                                    </p:set>
                                    <p:animEffect transition="in" filter="barn(outHorizontal)">
                                      <p:cBhvr>
                                        <p:cTn id="36" dur="500"/>
                                        <p:tgtEl>
                                          <p:spTgt spid="4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par>
                          <p:cTn id="41" fill="hold">
                            <p:stCondLst>
                              <p:cond delay="3000"/>
                            </p:stCondLst>
                            <p:childTnLst>
                              <p:par>
                                <p:cTn id="42" presetID="16" presetClass="entr" presetSubtype="42" fill="hold" nodeType="afterEffect">
                                  <p:stCondLst>
                                    <p:cond delay="250"/>
                                  </p:stCondLst>
                                  <p:childTnLst>
                                    <p:set>
                                      <p:cBhvr>
                                        <p:cTn id="43" dur="1" fill="hold">
                                          <p:stCondLst>
                                            <p:cond delay="0"/>
                                          </p:stCondLst>
                                        </p:cTn>
                                        <p:tgtEl>
                                          <p:spTgt spid="49"/>
                                        </p:tgtEl>
                                        <p:attrNameLst>
                                          <p:attrName>style.visibility</p:attrName>
                                        </p:attrNameLst>
                                      </p:cBhvr>
                                      <p:to>
                                        <p:strVal val="visible"/>
                                      </p:to>
                                    </p:set>
                                    <p:animEffect transition="in" filter="barn(outHorizontal)">
                                      <p:cBhvr>
                                        <p:cTn id="44" dur="500"/>
                                        <p:tgtEl>
                                          <p:spTgt spid="49"/>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52750"/>
            <a:ext cx="9144000" cy="2190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Diamond 18"/>
          <p:cNvSpPr/>
          <p:nvPr/>
        </p:nvSpPr>
        <p:spPr>
          <a:xfrm>
            <a:off x="3657600" y="2495550"/>
            <a:ext cx="2362200" cy="22098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 name="Diamond 23"/>
          <p:cNvSpPr/>
          <p:nvPr/>
        </p:nvSpPr>
        <p:spPr>
          <a:xfrm>
            <a:off x="152400" y="2214157"/>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TextBox 24"/>
          <p:cNvSpPr txBox="1"/>
          <p:nvPr/>
        </p:nvSpPr>
        <p:spPr>
          <a:xfrm>
            <a:off x="685800" y="3562350"/>
            <a:ext cx="1447800" cy="318747"/>
          </a:xfrm>
          <a:prstGeom prst="rect">
            <a:avLst/>
          </a:prstGeom>
          <a:noFill/>
        </p:spPr>
        <p:txBody>
          <a:bodyPr wrap="square" rtlCol="0">
            <a:spAutoFit/>
          </a:bodyPr>
          <a:lstStyle/>
          <a:p>
            <a:pPr algn="ctr"/>
            <a:r>
              <a:rPr lang="en-US" sz="1400" b="1" dirty="0">
                <a:solidFill>
                  <a:schemeClr val="bg1"/>
                </a:solidFill>
              </a:rPr>
              <a:t>PRODUCTION</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10" y="2724150"/>
            <a:ext cx="819980" cy="699747"/>
          </a:xfrm>
          <a:prstGeom prst="rect">
            <a:avLst/>
          </a:prstGeom>
        </p:spPr>
      </p:pic>
      <p:sp>
        <p:nvSpPr>
          <p:cNvPr id="27" name="Diamond 26"/>
          <p:cNvSpPr/>
          <p:nvPr/>
        </p:nvSpPr>
        <p:spPr>
          <a:xfrm>
            <a:off x="2057400" y="1651369"/>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8" name="TextBox 27"/>
          <p:cNvSpPr txBox="1"/>
          <p:nvPr/>
        </p:nvSpPr>
        <p:spPr>
          <a:xfrm>
            <a:off x="2590800" y="2994565"/>
            <a:ext cx="1295400" cy="307777"/>
          </a:xfrm>
          <a:prstGeom prst="rect">
            <a:avLst/>
          </a:prstGeom>
          <a:noFill/>
        </p:spPr>
        <p:txBody>
          <a:bodyPr wrap="square" rtlCol="0">
            <a:spAutoFit/>
          </a:bodyPr>
          <a:lstStyle/>
          <a:p>
            <a:pPr algn="ctr"/>
            <a:r>
              <a:rPr lang="en-US" sz="1400" b="1">
                <a:solidFill>
                  <a:schemeClr val="bg1"/>
                </a:solidFill>
              </a:rPr>
              <a:t>SALES</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93" y="2222512"/>
            <a:ext cx="723814" cy="730238"/>
          </a:xfrm>
          <a:prstGeom prst="rect">
            <a:avLst/>
          </a:prstGeom>
        </p:spPr>
      </p:pic>
      <p:sp>
        <p:nvSpPr>
          <p:cNvPr id="30" name="TextBox 29"/>
          <p:cNvSpPr txBox="1"/>
          <p:nvPr/>
        </p:nvSpPr>
        <p:spPr>
          <a:xfrm>
            <a:off x="4191000" y="3859221"/>
            <a:ext cx="1295400" cy="307777"/>
          </a:xfrm>
          <a:prstGeom prst="rect">
            <a:avLst/>
          </a:prstGeom>
          <a:noFill/>
        </p:spPr>
        <p:txBody>
          <a:bodyPr wrap="square" rtlCol="0">
            <a:spAutoFit/>
          </a:bodyPr>
          <a:lstStyle/>
          <a:p>
            <a:pPr algn="ctr"/>
            <a:r>
              <a:rPr lang="en-US" sz="1400" b="1">
                <a:solidFill>
                  <a:schemeClr val="bg1"/>
                </a:solidFill>
              </a:rPr>
              <a:t>CHANNELS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14" y="3028950"/>
            <a:ext cx="837373" cy="790715"/>
          </a:xfrm>
          <a:prstGeom prst="rect">
            <a:avLst/>
          </a:prstGeom>
        </p:spPr>
      </p:pic>
      <p:sp>
        <p:nvSpPr>
          <p:cNvPr id="15" name="Diamond 14"/>
          <p:cNvSpPr/>
          <p:nvPr/>
        </p:nvSpPr>
        <p:spPr>
          <a:xfrm>
            <a:off x="5562600" y="1932763"/>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TextBox 15"/>
          <p:cNvSpPr txBox="1"/>
          <p:nvPr/>
        </p:nvSpPr>
        <p:spPr>
          <a:xfrm>
            <a:off x="6019800" y="3268687"/>
            <a:ext cx="1447800" cy="307777"/>
          </a:xfrm>
          <a:prstGeom prst="rect">
            <a:avLst/>
          </a:prstGeom>
          <a:noFill/>
        </p:spPr>
        <p:txBody>
          <a:bodyPr wrap="square" rtlCol="0">
            <a:spAutoFit/>
          </a:bodyPr>
          <a:lstStyle/>
          <a:p>
            <a:pPr algn="ctr"/>
            <a:r>
              <a:rPr lang="en-US" sz="1400" b="1">
                <a:solidFill>
                  <a:schemeClr val="bg1"/>
                </a:solidFill>
              </a:rPr>
              <a:t>SUBSECTORS</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725" y="2495550"/>
            <a:ext cx="737950" cy="776670"/>
          </a:xfrm>
          <a:prstGeom prst="rect">
            <a:avLst/>
          </a:prstGeom>
        </p:spPr>
      </p:pic>
      <p:grpSp>
        <p:nvGrpSpPr>
          <p:cNvPr id="18" name="Group 17"/>
          <p:cNvGrpSpPr/>
          <p:nvPr/>
        </p:nvGrpSpPr>
        <p:grpSpPr>
          <a:xfrm>
            <a:off x="6969600" y="3493666"/>
            <a:ext cx="1260000" cy="1260000"/>
            <a:chOff x="6969600" y="3493666"/>
            <a:chExt cx="1260000" cy="1260000"/>
          </a:xfrm>
        </p:grpSpPr>
        <p:sp>
          <p:nvSpPr>
            <p:cNvPr id="20" name="Diamond 19"/>
            <p:cNvSpPr/>
            <p:nvPr/>
          </p:nvSpPr>
          <p:spPr>
            <a:xfrm>
              <a:off x="6969600" y="3493666"/>
              <a:ext cx="1260000" cy="12600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 name="TextBox 20"/>
            <p:cNvSpPr txBox="1"/>
            <p:nvPr/>
          </p:nvSpPr>
          <p:spPr>
            <a:xfrm>
              <a:off x="7080377" y="4200311"/>
              <a:ext cx="1059712" cy="261610"/>
            </a:xfrm>
            <a:prstGeom prst="rect">
              <a:avLst/>
            </a:prstGeom>
            <a:noFill/>
          </p:spPr>
          <p:txBody>
            <a:bodyPr wrap="square" rtlCol="0">
              <a:spAutoFit/>
            </a:bodyPr>
            <a:lstStyle/>
            <a:p>
              <a:pPr algn="ctr"/>
              <a:r>
                <a:rPr lang="en-US" sz="1100" b="1">
                  <a:solidFill>
                    <a:schemeClr val="bg1"/>
                  </a:solidFill>
                </a:rPr>
                <a:t>APPENDIX</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0710" y="3756359"/>
              <a:ext cx="397780" cy="397780"/>
            </a:xfrm>
            <a:prstGeom prst="rect">
              <a:avLst/>
            </a:prstGeom>
          </p:spPr>
        </p:pic>
      </p:grpSp>
    </p:spTree>
    <p:extLst>
      <p:ext uri="{BB962C8B-B14F-4D97-AF65-F5344CB8AC3E}">
        <p14:creationId xmlns:p14="http://schemas.microsoft.com/office/powerpoint/2010/main" val="368616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764100026"/>
              </p:ext>
            </p:extLst>
          </p:nvPr>
        </p:nvGraphicFramePr>
        <p:xfrm>
          <a:off x="5523486" y="1384839"/>
          <a:ext cx="3430638" cy="36253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a:graphicFrameLocks/>
          </p:cNvGraphicFramePr>
          <p:nvPr>
            <p:extLst>
              <p:ext uri="{D42A27DB-BD31-4B8C-83A1-F6EECF244321}">
                <p14:modId xmlns:p14="http://schemas.microsoft.com/office/powerpoint/2010/main" val="1636411593"/>
              </p:ext>
            </p:extLst>
          </p:nvPr>
        </p:nvGraphicFramePr>
        <p:xfrm>
          <a:off x="366950" y="1200150"/>
          <a:ext cx="3412275" cy="391178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781350" y="959795"/>
            <a:ext cx="1692000" cy="4004043"/>
            <a:chOff x="3886200" y="1048738"/>
            <a:chExt cx="1692000" cy="4004043"/>
          </a:xfrm>
        </p:grpSpPr>
        <p:cxnSp>
          <p:nvCxnSpPr>
            <p:cNvPr id="8" name="Straight Connector 7"/>
            <p:cNvCxnSpPr/>
            <p:nvPr/>
          </p:nvCxnSpPr>
          <p:spPr>
            <a:xfrm>
              <a:off x="4732200" y="1048738"/>
              <a:ext cx="0" cy="4004043"/>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86200" y="1610902"/>
              <a:ext cx="1692000" cy="3312000"/>
            </a:xfrm>
            <a:prstGeom prst="rect">
              <a:avLst/>
            </a:prstGeom>
            <a:solidFill>
              <a:schemeClr val="bg1"/>
            </a:solid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 name="Title 1"/>
          <p:cNvSpPr>
            <a:spLocks noGrp="1"/>
          </p:cNvSpPr>
          <p:nvPr>
            <p:ph type="title"/>
          </p:nvPr>
        </p:nvSpPr>
        <p:spPr/>
        <p:txBody>
          <a:bodyPr/>
          <a:lstStyle/>
          <a:p>
            <a:r>
              <a:rPr lang="en-US"/>
              <a:t>DISTRIBUTION CHANNELS</a:t>
            </a:r>
          </a:p>
        </p:txBody>
      </p:sp>
      <p:grpSp>
        <p:nvGrpSpPr>
          <p:cNvPr id="13" name="Group 12"/>
          <p:cNvGrpSpPr/>
          <p:nvPr/>
        </p:nvGrpSpPr>
        <p:grpSpPr>
          <a:xfrm>
            <a:off x="5117475" y="804383"/>
            <a:ext cx="3873748" cy="670824"/>
            <a:chOff x="5010600" y="905983"/>
            <a:chExt cx="3873748" cy="670824"/>
          </a:xfrm>
        </p:grpSpPr>
        <p:sp>
          <p:nvSpPr>
            <p:cNvPr id="14" name="Rectangle 13"/>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5" name="TextBox 14"/>
            <p:cNvSpPr txBox="1"/>
            <p:nvPr/>
          </p:nvSpPr>
          <p:spPr>
            <a:xfrm>
              <a:off x="5063764" y="1087506"/>
              <a:ext cx="3573419" cy="307777"/>
            </a:xfrm>
            <a:prstGeom prst="rect">
              <a:avLst/>
            </a:prstGeom>
            <a:noFill/>
          </p:spPr>
          <p:txBody>
            <a:bodyPr wrap="square" rtlCol="0" anchor="ctr">
              <a:spAutoFit/>
            </a:bodyPr>
            <a:lstStyle/>
            <a:p>
              <a:r>
                <a:rPr lang="en-US" sz="1400" b="1">
                  <a:solidFill>
                    <a:schemeClr val="bg1"/>
                  </a:solidFill>
                </a:rPr>
                <a:t>COMPARATIVE PERFORMANCE</a:t>
              </a:r>
            </a:p>
          </p:txBody>
        </p:sp>
        <p:grpSp>
          <p:nvGrpSpPr>
            <p:cNvPr id="16" name="Group 15"/>
            <p:cNvGrpSpPr/>
            <p:nvPr/>
          </p:nvGrpSpPr>
          <p:grpSpPr>
            <a:xfrm>
              <a:off x="8213524" y="905983"/>
              <a:ext cx="670824" cy="670824"/>
              <a:chOff x="8213524" y="905983"/>
              <a:chExt cx="670824" cy="670824"/>
            </a:xfrm>
          </p:grpSpPr>
          <p:sp>
            <p:nvSpPr>
              <p:cNvPr id="17" name="Diamond 16"/>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854" y="1076703"/>
                <a:ext cx="222165" cy="329385"/>
              </a:xfrm>
              <a:prstGeom prst="rect">
                <a:avLst/>
              </a:prstGeom>
            </p:spPr>
          </p:pic>
        </p:grpSp>
      </p:grpSp>
      <p:grpSp>
        <p:nvGrpSpPr>
          <p:cNvPr id="21" name="Group 20"/>
          <p:cNvGrpSpPr/>
          <p:nvPr/>
        </p:nvGrpSpPr>
        <p:grpSpPr>
          <a:xfrm flipH="1">
            <a:off x="281050" y="804383"/>
            <a:ext cx="4254748" cy="670824"/>
            <a:chOff x="4629600" y="905983"/>
            <a:chExt cx="4254748" cy="670824"/>
          </a:xfrm>
        </p:grpSpPr>
        <p:sp>
          <p:nvSpPr>
            <p:cNvPr id="22" name="Rectangle 21"/>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23" name="TextBox 22"/>
            <p:cNvSpPr txBox="1"/>
            <p:nvPr/>
          </p:nvSpPr>
          <p:spPr>
            <a:xfrm>
              <a:off x="4629600" y="1087506"/>
              <a:ext cx="3573419" cy="307777"/>
            </a:xfrm>
            <a:prstGeom prst="rect">
              <a:avLst/>
            </a:prstGeom>
            <a:noFill/>
          </p:spPr>
          <p:txBody>
            <a:bodyPr wrap="square" rtlCol="0" anchor="ctr">
              <a:spAutoFit/>
            </a:bodyPr>
            <a:lstStyle/>
            <a:p>
              <a:r>
                <a:rPr lang="en-US" sz="1400" b="1">
                  <a:solidFill>
                    <a:schemeClr val="bg1"/>
                  </a:solidFill>
                </a:rPr>
                <a:t>SALES BY CHANNEL</a:t>
              </a:r>
            </a:p>
          </p:txBody>
        </p:sp>
        <p:sp>
          <p:nvSpPr>
            <p:cNvPr id="24" name="Diamond 23"/>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889" y="970453"/>
            <a:ext cx="291145" cy="294568"/>
          </a:xfrm>
          <a:prstGeom prst="rect">
            <a:avLst/>
          </a:prstGeom>
        </p:spPr>
      </p:pic>
      <p:sp>
        <p:nvSpPr>
          <p:cNvPr id="27" name="TextBox 26"/>
          <p:cNvSpPr txBox="1"/>
          <p:nvPr/>
        </p:nvSpPr>
        <p:spPr>
          <a:xfrm>
            <a:off x="649598" y="1335586"/>
            <a:ext cx="936000" cy="215444"/>
          </a:xfrm>
          <a:prstGeom prst="rect">
            <a:avLst/>
          </a:prstGeom>
          <a:noFill/>
        </p:spPr>
        <p:txBody>
          <a:bodyPr wrap="square" rtlCol="0">
            <a:spAutoFit/>
          </a:bodyPr>
          <a:lstStyle/>
          <a:p>
            <a:r>
              <a:rPr lang="en-US" sz="800" i="1"/>
              <a:t>Importance </a:t>
            </a:r>
          </a:p>
        </p:txBody>
      </p:sp>
      <p:graphicFrame>
        <p:nvGraphicFramePr>
          <p:cNvPr id="10" name="Table 9"/>
          <p:cNvGraphicFramePr>
            <a:graphicFrameLocks noGrp="1"/>
          </p:cNvGraphicFramePr>
          <p:nvPr>
            <p:extLst>
              <p:ext uri="{D42A27DB-BD31-4B8C-83A1-F6EECF244321}">
                <p14:modId xmlns:p14="http://schemas.microsoft.com/office/powerpoint/2010/main" val="3736410294"/>
              </p:ext>
            </p:extLst>
          </p:nvPr>
        </p:nvGraphicFramePr>
        <p:xfrm>
          <a:off x="3770275" y="1578743"/>
          <a:ext cx="1728000" cy="3310728"/>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0000"/>
                    </a:ext>
                  </a:extLst>
                </a:gridCol>
              </a:tblGrid>
              <a:tr h="299825">
                <a:tc>
                  <a:txBody>
                    <a:bodyPr/>
                    <a:lstStyle/>
                    <a:p>
                      <a:pPr algn="ctr" fontAlgn="b"/>
                      <a:r>
                        <a:rPr lang="en-US" sz="1100" b="1" i="0" u="none" strike="noStrike">
                          <a:solidFill>
                            <a:srgbClr val="000000"/>
                          </a:solidFill>
                          <a:latin typeface="arialCalibri"/>
                        </a:rPr>
                        <a:t>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4000">
                <a:tc>
                  <a:txBody>
                    <a:bodyPr/>
                    <a:lstStyle/>
                    <a:p>
                      <a:pPr algn="ctr" fontAlgn="b"/>
                      <a:r>
                        <a:rPr lang="en-US" sz="1100" b="1" i="0" u="none" strike="noStrike">
                          <a:solidFill>
                            <a:srgbClr val="000000"/>
                          </a:solidFill>
                          <a:latin typeface="arialCalibri"/>
                        </a:rPr>
                        <a:t> Exclusively Virtual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pPr algn="ctr" fontAlgn="b"/>
                      <a:r>
                        <a:rPr lang="en-US" sz="1100" b="1" i="0" u="none" strike="noStrike">
                          <a:solidFill>
                            <a:srgbClr val="000000"/>
                          </a:solidFill>
                          <a:latin typeface="arialCalibri"/>
                        </a:rPr>
                        <a:t> Distributors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fontAlgn="b"/>
                      <a:r>
                        <a:rPr lang="en-US" sz="1100" b="1" i="0" u="none" strike="noStrike">
                          <a:solidFill>
                            <a:srgbClr val="000000"/>
                          </a:solidFill>
                          <a:latin typeface="arialCalibri"/>
                        </a:rPr>
                        <a:t> Schools and Colleges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ctr" fontAlgn="b"/>
                      <a:r>
                        <a:rPr lang="en-US" sz="1100" b="1" i="0" u="none" strike="noStrike">
                          <a:solidFill>
                            <a:srgbClr val="000000"/>
                          </a:solidFill>
                          <a:latin typeface="arialCalibri"/>
                        </a:rPr>
                        <a:t> Internet – Marketplace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4903">
                <a:tc>
                  <a:txBody>
                    <a:bodyPr/>
                    <a:lstStyle/>
                    <a:p>
                      <a:pPr algn="ctr" fontAlgn="b"/>
                      <a:r>
                        <a:rPr lang="en-US" sz="1100" b="1" i="0" u="none" strike="noStrike">
                          <a:solidFill>
                            <a:srgbClr val="000000"/>
                          </a:solidFill>
                          <a:latin typeface="arialCalibri"/>
                        </a:rPr>
                        <a:t> Churches and Temples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fontAlgn="b"/>
                      <a:r>
                        <a:rPr lang="en-US" sz="1100" b="1" i="0" u="none" strike="noStrike">
                          <a:solidFill>
                            <a:srgbClr val="000000"/>
                          </a:solidFill>
                          <a:latin typeface="arialCalibri"/>
                        </a:rPr>
                        <a:t> Door-to-door and Catalog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algn="ctr" fontAlgn="b"/>
                      <a:r>
                        <a:rPr lang="en-US" sz="1100" b="1" i="0" u="none" strike="noStrike">
                          <a:solidFill>
                            <a:srgbClr val="000000"/>
                          </a:solidFill>
                          <a:latin typeface="arialCalibri"/>
                        </a:rPr>
                        <a:t>Others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9" name="TextBox 28"/>
          <p:cNvSpPr txBox="1"/>
          <p:nvPr/>
        </p:nvSpPr>
        <p:spPr>
          <a:xfrm>
            <a:off x="7738100" y="1339850"/>
            <a:ext cx="936000" cy="215444"/>
          </a:xfrm>
          <a:prstGeom prst="rect">
            <a:avLst/>
          </a:prstGeom>
          <a:noFill/>
        </p:spPr>
        <p:txBody>
          <a:bodyPr wrap="square" rtlCol="0">
            <a:spAutoFit/>
          </a:bodyPr>
          <a:lstStyle/>
          <a:p>
            <a:r>
              <a:rPr lang="en-US" sz="800" i="1"/>
              <a:t>Turnover</a:t>
            </a:r>
          </a:p>
        </p:txBody>
      </p:sp>
      <p:sp>
        <p:nvSpPr>
          <p:cNvPr id="28" name="Text Placeholder 2"/>
          <p:cNvSpPr>
            <a:spLocks noGrp="1"/>
          </p:cNvSpPr>
          <p:nvPr>
            <p:ph type="body" idx="15"/>
          </p:nvPr>
        </p:nvSpPr>
        <p:spPr>
          <a:xfrm>
            <a:off x="594359" y="4780026"/>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36597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07352" y="1034319"/>
            <a:ext cx="2288248" cy="2500361"/>
            <a:chOff x="723734" y="1058069"/>
            <a:chExt cx="2288248" cy="2500361"/>
          </a:xfrm>
        </p:grpSpPr>
        <p:grpSp>
          <p:nvGrpSpPr>
            <p:cNvPr id="41" name="Group 40"/>
            <p:cNvGrpSpPr/>
            <p:nvPr/>
          </p:nvGrpSpPr>
          <p:grpSpPr>
            <a:xfrm>
              <a:off x="879625" y="1340675"/>
              <a:ext cx="1907643" cy="1800000"/>
              <a:chOff x="879625" y="1340675"/>
              <a:chExt cx="1907643" cy="1800000"/>
            </a:xfrm>
          </p:grpSpPr>
          <p:sp>
            <p:nvSpPr>
              <p:cNvPr id="38" name="Oval 37"/>
              <p:cNvSpPr/>
              <p:nvPr/>
            </p:nvSpPr>
            <p:spPr>
              <a:xfrm>
                <a:off x="879625" y="1340675"/>
                <a:ext cx="1800000" cy="1800000"/>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6" name="TextBox 35"/>
              <p:cNvSpPr txBox="1"/>
              <p:nvPr/>
            </p:nvSpPr>
            <p:spPr>
              <a:xfrm>
                <a:off x="927495" y="1825822"/>
                <a:ext cx="1859773" cy="830997"/>
              </a:xfrm>
              <a:prstGeom prst="rect">
                <a:avLst/>
              </a:prstGeom>
              <a:noFill/>
            </p:spPr>
            <p:txBody>
              <a:bodyPr wrap="square" rtlCol="0" anchor="ctr">
                <a:spAutoFit/>
              </a:bodyPr>
              <a:lstStyle/>
              <a:p>
                <a:pPr algn="ctr"/>
                <a:r>
                  <a:rPr lang="en-US" sz="4800" b="1"/>
                  <a:t>84%</a:t>
                </a:r>
              </a:p>
            </p:txBody>
          </p:sp>
        </p:grpSp>
        <p:graphicFrame>
          <p:nvGraphicFramePr>
            <p:cNvPr id="37" name="Chart 36"/>
            <p:cNvGraphicFramePr/>
            <p:nvPr>
              <p:extLst>
                <p:ext uri="{D42A27DB-BD31-4B8C-83A1-F6EECF244321}">
                  <p14:modId xmlns:p14="http://schemas.microsoft.com/office/powerpoint/2010/main" val="2765128323"/>
                </p:ext>
              </p:extLst>
            </p:nvPr>
          </p:nvGraphicFramePr>
          <p:xfrm>
            <a:off x="723734" y="1058069"/>
            <a:ext cx="2288248" cy="2500361"/>
          </p:xfrm>
          <a:graphic>
            <a:graphicData uri="http://schemas.openxmlformats.org/drawingml/2006/chart">
              <c:chart xmlns:c="http://schemas.openxmlformats.org/drawingml/2006/chart" xmlns:r="http://schemas.openxmlformats.org/officeDocument/2006/relationships" r:id="rId2"/>
            </a:graphicData>
          </a:graphic>
        </p:graphicFrame>
      </p:grpSp>
      <p:cxnSp>
        <p:nvCxnSpPr>
          <p:cNvPr id="57" name="Elbow Connector 56"/>
          <p:cNvCxnSpPr/>
          <p:nvPr/>
        </p:nvCxnSpPr>
        <p:spPr>
          <a:xfrm>
            <a:off x="3215992" y="4121327"/>
            <a:ext cx="955037" cy="443310"/>
          </a:xfrm>
          <a:prstGeom prst="bentConnector3">
            <a:avLst>
              <a:gd name="adj1" fmla="val -25861"/>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2" name="Elbow Connector 41"/>
          <p:cNvCxnSpPr/>
          <p:nvPr/>
        </p:nvCxnSpPr>
        <p:spPr>
          <a:xfrm>
            <a:off x="731027" y="4143112"/>
            <a:ext cx="955037" cy="443310"/>
          </a:xfrm>
          <a:prstGeom prst="bentConnector3">
            <a:avLst>
              <a:gd name="adj1" fmla="val -30475"/>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234565" y="4223429"/>
            <a:ext cx="387861" cy="276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Rectangle 3"/>
          <p:cNvSpPr/>
          <p:nvPr/>
        </p:nvSpPr>
        <p:spPr>
          <a:xfrm>
            <a:off x="5347083" y="0"/>
            <a:ext cx="3796917"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p:txBody>
          <a:bodyPr/>
          <a:lstStyle/>
          <a:p>
            <a:r>
              <a:rPr lang="en-US"/>
              <a:t>DISTRIBUTION CHANNELS</a:t>
            </a:r>
          </a:p>
        </p:txBody>
      </p:sp>
      <p:sp>
        <p:nvSpPr>
          <p:cNvPr id="6" name="Rectangle 5"/>
          <p:cNvSpPr/>
          <p:nvPr/>
        </p:nvSpPr>
        <p:spPr>
          <a:xfrm>
            <a:off x="633765" y="725038"/>
            <a:ext cx="2642070" cy="307777"/>
          </a:xfrm>
          <a:prstGeom prst="rect">
            <a:avLst/>
          </a:prstGeom>
        </p:spPr>
        <p:txBody>
          <a:bodyPr wrap="none">
            <a:spAutoFit/>
          </a:bodyPr>
          <a:lstStyle/>
          <a:p>
            <a:r>
              <a:rPr lang="en-US" sz="1400">
                <a:latin typeface="Arial" panose="020B0604020202020204" pitchFamily="34" charset="0"/>
              </a:rPr>
              <a:t>BEST PERFORMANCES</a:t>
            </a:r>
          </a:p>
        </p:txBody>
      </p:sp>
      <p:graphicFrame>
        <p:nvGraphicFramePr>
          <p:cNvPr id="33" name="Chart 32"/>
          <p:cNvGraphicFramePr>
            <a:graphicFrameLocks/>
          </p:cNvGraphicFramePr>
          <p:nvPr>
            <p:extLst>
              <p:ext uri="{D42A27DB-BD31-4B8C-83A1-F6EECF244321}">
                <p14:modId xmlns:p14="http://schemas.microsoft.com/office/powerpoint/2010/main" val="2937355646"/>
              </p:ext>
            </p:extLst>
          </p:nvPr>
        </p:nvGraphicFramePr>
        <p:xfrm>
          <a:off x="516365" y="3793499"/>
          <a:ext cx="2339399" cy="1136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a:graphicFrameLocks/>
          </p:cNvGraphicFramePr>
          <p:nvPr>
            <p:extLst>
              <p:ext uri="{D42A27DB-BD31-4B8C-83A1-F6EECF244321}">
                <p14:modId xmlns:p14="http://schemas.microsoft.com/office/powerpoint/2010/main" val="1053423045"/>
              </p:ext>
            </p:extLst>
          </p:nvPr>
        </p:nvGraphicFramePr>
        <p:xfrm>
          <a:off x="3089149" y="3710398"/>
          <a:ext cx="4572000" cy="1219197"/>
        </p:xfrm>
        <a:graphic>
          <a:graphicData uri="http://schemas.openxmlformats.org/drawingml/2006/chart">
            <c:chart xmlns:c="http://schemas.openxmlformats.org/drawingml/2006/chart" xmlns:r="http://schemas.openxmlformats.org/officeDocument/2006/relationships" r:id="rId4"/>
          </a:graphicData>
        </a:graphic>
      </p:graphicFrame>
      <p:cxnSp>
        <p:nvCxnSpPr>
          <p:cNvPr id="39" name="Straight Connector 38"/>
          <p:cNvCxnSpPr/>
          <p:nvPr/>
        </p:nvCxnSpPr>
        <p:spPr>
          <a:xfrm>
            <a:off x="3220435" y="3598588"/>
            <a:ext cx="201168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23734" y="3587863"/>
            <a:ext cx="201168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94518" y="3460905"/>
            <a:ext cx="1840184" cy="253916"/>
          </a:xfrm>
          <a:prstGeom prst="rect">
            <a:avLst/>
          </a:prstGeom>
          <a:solidFill>
            <a:schemeClr val="bg1"/>
          </a:solidFill>
        </p:spPr>
        <p:txBody>
          <a:bodyPr wrap="square" rtlCol="0">
            <a:spAutoFit/>
          </a:bodyPr>
          <a:lstStyle/>
          <a:p>
            <a:r>
              <a:rPr lang="en-US" sz="1050" b="1"/>
              <a:t>COPIES SOLD</a:t>
            </a:r>
          </a:p>
        </p:txBody>
      </p:sp>
      <p:grpSp>
        <p:nvGrpSpPr>
          <p:cNvPr id="16" name="Group 15"/>
          <p:cNvGrpSpPr/>
          <p:nvPr/>
        </p:nvGrpSpPr>
        <p:grpSpPr>
          <a:xfrm>
            <a:off x="334581" y="3428098"/>
            <a:ext cx="396446" cy="406461"/>
            <a:chOff x="687594" y="2144023"/>
            <a:chExt cx="396446" cy="406461"/>
          </a:xfrm>
        </p:grpSpPr>
        <p:sp>
          <p:nvSpPr>
            <p:cNvPr id="17" name="Rectangle 16"/>
            <p:cNvSpPr/>
            <p:nvPr/>
          </p:nvSpPr>
          <p:spPr>
            <a:xfrm>
              <a:off x="687594" y="2144023"/>
              <a:ext cx="396446" cy="4064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18" name="Group 17"/>
            <p:cNvGrpSpPr/>
            <p:nvPr/>
          </p:nvGrpSpPr>
          <p:grpSpPr>
            <a:xfrm>
              <a:off x="719493" y="2207590"/>
              <a:ext cx="276433" cy="192396"/>
              <a:chOff x="485567" y="2466670"/>
              <a:chExt cx="276433" cy="192396"/>
            </a:xfrm>
            <a:solidFill>
              <a:schemeClr val="bg1"/>
            </a:solidFill>
          </p:grpSpPr>
          <p:sp>
            <p:nvSpPr>
              <p:cNvPr id="19" name="Chevron 18"/>
              <p:cNvSpPr/>
              <p:nvPr/>
            </p:nvSpPr>
            <p:spPr>
              <a:xfrm>
                <a:off x="485567" y="2466670"/>
                <a:ext cx="124033" cy="192396"/>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0" name="Chevron 19"/>
              <p:cNvSpPr/>
              <p:nvPr/>
            </p:nvSpPr>
            <p:spPr>
              <a:xfrm>
                <a:off x="637967" y="2466670"/>
                <a:ext cx="124033" cy="192396"/>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0456" y="4263162"/>
            <a:ext cx="290035" cy="197325"/>
          </a:xfrm>
          <a:prstGeom prst="rect">
            <a:avLst/>
          </a:prstGeom>
        </p:spPr>
      </p:pic>
      <p:cxnSp>
        <p:nvCxnSpPr>
          <p:cNvPr id="56" name="Straight Connector 55"/>
          <p:cNvCxnSpPr/>
          <p:nvPr/>
        </p:nvCxnSpPr>
        <p:spPr>
          <a:xfrm rot="5400000">
            <a:off x="2241601" y="4271619"/>
            <a:ext cx="100584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079568" y="3457755"/>
            <a:ext cx="1264460" cy="253916"/>
          </a:xfrm>
          <a:prstGeom prst="rect">
            <a:avLst/>
          </a:prstGeom>
          <a:solidFill>
            <a:schemeClr val="bg1"/>
          </a:solidFill>
        </p:spPr>
        <p:txBody>
          <a:bodyPr wrap="square" rtlCol="0">
            <a:spAutoFit/>
          </a:bodyPr>
          <a:lstStyle/>
          <a:p>
            <a:r>
              <a:rPr lang="en-US" sz="1050" b="1"/>
              <a:t>TURNOVER</a:t>
            </a:r>
          </a:p>
        </p:txBody>
      </p:sp>
      <p:grpSp>
        <p:nvGrpSpPr>
          <p:cNvPr id="27" name="Group 26"/>
          <p:cNvGrpSpPr/>
          <p:nvPr/>
        </p:nvGrpSpPr>
        <p:grpSpPr>
          <a:xfrm>
            <a:off x="2823989" y="3437337"/>
            <a:ext cx="396446" cy="406461"/>
            <a:chOff x="687594" y="2144023"/>
            <a:chExt cx="396446" cy="406461"/>
          </a:xfrm>
        </p:grpSpPr>
        <p:sp>
          <p:nvSpPr>
            <p:cNvPr id="28" name="Rectangle 27"/>
            <p:cNvSpPr/>
            <p:nvPr/>
          </p:nvSpPr>
          <p:spPr>
            <a:xfrm>
              <a:off x="687594" y="2144023"/>
              <a:ext cx="396446" cy="4064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29" name="Group 28"/>
            <p:cNvGrpSpPr/>
            <p:nvPr/>
          </p:nvGrpSpPr>
          <p:grpSpPr>
            <a:xfrm>
              <a:off x="719493" y="2207590"/>
              <a:ext cx="276433" cy="192396"/>
              <a:chOff x="485567" y="2466670"/>
              <a:chExt cx="276433" cy="192396"/>
            </a:xfrm>
            <a:solidFill>
              <a:schemeClr val="bg1"/>
            </a:solidFill>
          </p:grpSpPr>
          <p:sp>
            <p:nvSpPr>
              <p:cNvPr id="30" name="Chevron 29"/>
              <p:cNvSpPr/>
              <p:nvPr/>
            </p:nvSpPr>
            <p:spPr>
              <a:xfrm>
                <a:off x="485567" y="2466670"/>
                <a:ext cx="124033" cy="192396"/>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1" name="Chevron 30"/>
              <p:cNvSpPr/>
              <p:nvPr/>
            </p:nvSpPr>
            <p:spPr>
              <a:xfrm>
                <a:off x="637967" y="2466670"/>
                <a:ext cx="124033" cy="192396"/>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sp>
        <p:nvSpPr>
          <p:cNvPr id="61" name="TextBox 60"/>
          <p:cNvSpPr txBox="1"/>
          <p:nvPr/>
        </p:nvSpPr>
        <p:spPr>
          <a:xfrm>
            <a:off x="3078589" y="3619115"/>
            <a:ext cx="809400" cy="215444"/>
          </a:xfrm>
          <a:prstGeom prst="rect">
            <a:avLst/>
          </a:prstGeom>
          <a:noFill/>
        </p:spPr>
        <p:txBody>
          <a:bodyPr wrap="square" rtlCol="0">
            <a:spAutoFit/>
          </a:bodyPr>
          <a:lstStyle/>
          <a:p>
            <a:r>
              <a:rPr lang="en-US" sz="800" i="1"/>
              <a:t>In Millions</a:t>
            </a:r>
          </a:p>
        </p:txBody>
      </p:sp>
      <p:grpSp>
        <p:nvGrpSpPr>
          <p:cNvPr id="62" name="Group 61"/>
          <p:cNvGrpSpPr/>
          <p:nvPr/>
        </p:nvGrpSpPr>
        <p:grpSpPr>
          <a:xfrm>
            <a:off x="3914544" y="4867404"/>
            <a:ext cx="1369859" cy="246221"/>
            <a:chOff x="4953000" y="282423"/>
            <a:chExt cx="1369859" cy="246221"/>
          </a:xfrm>
        </p:grpSpPr>
        <p:grpSp>
          <p:nvGrpSpPr>
            <p:cNvPr id="63" name="Group 62"/>
            <p:cNvGrpSpPr/>
            <p:nvPr/>
          </p:nvGrpSpPr>
          <p:grpSpPr>
            <a:xfrm>
              <a:off x="4953000" y="282423"/>
              <a:ext cx="685800" cy="246221"/>
              <a:chOff x="4953000" y="282423"/>
              <a:chExt cx="685800" cy="246221"/>
            </a:xfrm>
          </p:grpSpPr>
          <p:sp>
            <p:nvSpPr>
              <p:cNvPr id="70" name="Rectangle 69"/>
              <p:cNvSpPr/>
              <p:nvPr/>
            </p:nvSpPr>
            <p:spPr>
              <a:xfrm>
                <a:off x="4953000" y="359814"/>
                <a:ext cx="91440" cy="914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000"/>
              </a:p>
            </p:txBody>
          </p:sp>
          <p:sp>
            <p:nvSpPr>
              <p:cNvPr id="71" name="TextBox 70"/>
              <p:cNvSpPr txBox="1"/>
              <p:nvPr/>
            </p:nvSpPr>
            <p:spPr>
              <a:xfrm>
                <a:off x="5035810" y="282423"/>
                <a:ext cx="602990" cy="246221"/>
              </a:xfrm>
              <a:prstGeom prst="rect">
                <a:avLst/>
              </a:prstGeom>
              <a:noFill/>
            </p:spPr>
            <p:txBody>
              <a:bodyPr wrap="square" rtlCol="0">
                <a:spAutoFit/>
              </a:bodyPr>
              <a:lstStyle/>
              <a:p>
                <a:r>
                  <a:rPr lang="en-US" sz="1000"/>
                  <a:t>2019</a:t>
                </a:r>
              </a:p>
            </p:txBody>
          </p:sp>
        </p:grpSp>
        <p:grpSp>
          <p:nvGrpSpPr>
            <p:cNvPr id="64" name="Group 63"/>
            <p:cNvGrpSpPr/>
            <p:nvPr/>
          </p:nvGrpSpPr>
          <p:grpSpPr>
            <a:xfrm>
              <a:off x="5638800" y="282423"/>
              <a:ext cx="684059" cy="246221"/>
              <a:chOff x="6019800" y="282423"/>
              <a:chExt cx="684059" cy="246221"/>
            </a:xfrm>
          </p:grpSpPr>
          <p:sp>
            <p:nvSpPr>
              <p:cNvPr id="68" name="Rectangle 67"/>
              <p:cNvSpPr/>
              <p:nvPr/>
            </p:nvSpPr>
            <p:spPr>
              <a:xfrm>
                <a:off x="6019800" y="359814"/>
                <a:ext cx="91440" cy="9144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000"/>
              </a:p>
            </p:txBody>
          </p:sp>
          <p:sp>
            <p:nvSpPr>
              <p:cNvPr id="69" name="TextBox 68"/>
              <p:cNvSpPr txBox="1"/>
              <p:nvPr/>
            </p:nvSpPr>
            <p:spPr>
              <a:xfrm>
                <a:off x="6100869" y="282423"/>
                <a:ext cx="602990" cy="246221"/>
              </a:xfrm>
              <a:prstGeom prst="rect">
                <a:avLst/>
              </a:prstGeom>
              <a:noFill/>
            </p:spPr>
            <p:txBody>
              <a:bodyPr wrap="square" rtlCol="0">
                <a:spAutoFit/>
              </a:bodyPr>
              <a:lstStyle/>
              <a:p>
                <a:r>
                  <a:rPr lang="en-US" sz="1000"/>
                  <a:t>2020</a:t>
                </a:r>
              </a:p>
            </p:txBody>
          </p:sp>
        </p:grpSp>
      </p:grpSp>
      <p:sp>
        <p:nvSpPr>
          <p:cNvPr id="72" name="Rectangle 71"/>
          <p:cNvSpPr/>
          <p:nvPr/>
        </p:nvSpPr>
        <p:spPr>
          <a:xfrm>
            <a:off x="2822893" y="4203884"/>
            <a:ext cx="228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5826" y="4244944"/>
            <a:ext cx="209809" cy="209809"/>
          </a:xfrm>
          <a:prstGeom prst="rect">
            <a:avLst/>
          </a:prstGeom>
        </p:spPr>
      </p:pic>
      <p:grpSp>
        <p:nvGrpSpPr>
          <p:cNvPr id="76" name="Group 75"/>
          <p:cNvGrpSpPr/>
          <p:nvPr/>
        </p:nvGrpSpPr>
        <p:grpSpPr>
          <a:xfrm>
            <a:off x="5460090" y="1426870"/>
            <a:ext cx="396446" cy="406461"/>
            <a:chOff x="687594" y="2144023"/>
            <a:chExt cx="396446" cy="406461"/>
          </a:xfrm>
        </p:grpSpPr>
        <p:sp>
          <p:nvSpPr>
            <p:cNvPr id="77" name="Rectangle 76"/>
            <p:cNvSpPr/>
            <p:nvPr/>
          </p:nvSpPr>
          <p:spPr>
            <a:xfrm>
              <a:off x="687594" y="2144023"/>
              <a:ext cx="396446" cy="4064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78" name="Group 77"/>
            <p:cNvGrpSpPr/>
            <p:nvPr/>
          </p:nvGrpSpPr>
          <p:grpSpPr>
            <a:xfrm>
              <a:off x="719493" y="2207590"/>
              <a:ext cx="276433" cy="192396"/>
              <a:chOff x="485567" y="2466670"/>
              <a:chExt cx="276433" cy="192396"/>
            </a:xfrm>
            <a:solidFill>
              <a:schemeClr val="bg1"/>
            </a:solidFill>
          </p:grpSpPr>
          <p:sp>
            <p:nvSpPr>
              <p:cNvPr id="79" name="Chevron 78"/>
              <p:cNvSpPr/>
              <p:nvPr/>
            </p:nvSpPr>
            <p:spPr>
              <a:xfrm>
                <a:off x="485567" y="2466670"/>
                <a:ext cx="124033" cy="19239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80" name="Chevron 79"/>
              <p:cNvSpPr/>
              <p:nvPr/>
            </p:nvSpPr>
            <p:spPr>
              <a:xfrm>
                <a:off x="637967" y="2466670"/>
                <a:ext cx="124033" cy="19239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cxnSp>
        <p:nvCxnSpPr>
          <p:cNvPr id="81" name="Straight Connector 80"/>
          <p:cNvCxnSpPr/>
          <p:nvPr/>
        </p:nvCxnSpPr>
        <p:spPr>
          <a:xfrm>
            <a:off x="6827520" y="1578764"/>
            <a:ext cx="201168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5775728" y="1438148"/>
            <a:ext cx="1904689" cy="276999"/>
          </a:xfrm>
          <a:prstGeom prst="rect">
            <a:avLst/>
          </a:prstGeom>
          <a:solidFill>
            <a:schemeClr val="tx1"/>
          </a:solidFill>
        </p:spPr>
        <p:txBody>
          <a:bodyPr wrap="none">
            <a:spAutoFit/>
          </a:bodyPr>
          <a:lstStyle/>
          <a:p>
            <a:r>
              <a:rPr lang="en-US" sz="1200">
                <a:solidFill>
                  <a:schemeClr val="bg1"/>
                </a:solidFill>
                <a:latin typeface="Arial" panose="020B0604020202020204" pitchFamily="34" charset="0"/>
              </a:rPr>
              <a:t>SCHOOLS AND COLLEGES</a:t>
            </a:r>
          </a:p>
        </p:txBody>
      </p:sp>
      <p:cxnSp>
        <p:nvCxnSpPr>
          <p:cNvPr id="82" name="Elbow Connector 81"/>
          <p:cNvCxnSpPr/>
          <p:nvPr/>
        </p:nvCxnSpPr>
        <p:spPr>
          <a:xfrm>
            <a:off x="6446498" y="2081650"/>
            <a:ext cx="921250" cy="239544"/>
          </a:xfrm>
          <a:prstGeom prst="bentConnector3">
            <a:avLst>
              <a:gd name="adj1" fmla="val -50716"/>
            </a:avLst>
          </a:prstGeom>
          <a:ln w="15875">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85" name="Picture 8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5179" y="2055996"/>
            <a:ext cx="315516" cy="311858"/>
          </a:xfrm>
          <a:prstGeom prst="rect">
            <a:avLst/>
          </a:prstGeom>
          <a:solidFill>
            <a:schemeClr val="tx1"/>
          </a:solidFill>
        </p:spPr>
      </p:pic>
      <p:grpSp>
        <p:nvGrpSpPr>
          <p:cNvPr id="93" name="Group 92"/>
          <p:cNvGrpSpPr/>
          <p:nvPr/>
        </p:nvGrpSpPr>
        <p:grpSpPr>
          <a:xfrm>
            <a:off x="5464004" y="2665838"/>
            <a:ext cx="396446" cy="406461"/>
            <a:chOff x="687594" y="2144023"/>
            <a:chExt cx="396446" cy="406461"/>
          </a:xfrm>
        </p:grpSpPr>
        <p:sp>
          <p:nvSpPr>
            <p:cNvPr id="94" name="Rectangle 93"/>
            <p:cNvSpPr/>
            <p:nvPr/>
          </p:nvSpPr>
          <p:spPr>
            <a:xfrm>
              <a:off x="687594" y="2144023"/>
              <a:ext cx="396446" cy="4064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95" name="Group 94"/>
            <p:cNvGrpSpPr/>
            <p:nvPr/>
          </p:nvGrpSpPr>
          <p:grpSpPr>
            <a:xfrm>
              <a:off x="719493" y="2207590"/>
              <a:ext cx="276433" cy="192396"/>
              <a:chOff x="485567" y="2466670"/>
              <a:chExt cx="276433" cy="192396"/>
            </a:xfrm>
            <a:solidFill>
              <a:schemeClr val="bg1"/>
            </a:solidFill>
          </p:grpSpPr>
          <p:sp>
            <p:nvSpPr>
              <p:cNvPr id="96" name="Chevron 95"/>
              <p:cNvSpPr/>
              <p:nvPr/>
            </p:nvSpPr>
            <p:spPr>
              <a:xfrm>
                <a:off x="485567" y="2466670"/>
                <a:ext cx="124033" cy="19239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97" name="Chevron 96"/>
              <p:cNvSpPr/>
              <p:nvPr/>
            </p:nvSpPr>
            <p:spPr>
              <a:xfrm>
                <a:off x="637967" y="2466670"/>
                <a:ext cx="124033" cy="19239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cxnSp>
        <p:nvCxnSpPr>
          <p:cNvPr id="98" name="Straight Connector 97"/>
          <p:cNvCxnSpPr/>
          <p:nvPr/>
        </p:nvCxnSpPr>
        <p:spPr>
          <a:xfrm>
            <a:off x="6827520" y="2802297"/>
            <a:ext cx="201168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5805477" y="2683793"/>
            <a:ext cx="2307939" cy="276999"/>
          </a:xfrm>
          <a:prstGeom prst="rect">
            <a:avLst/>
          </a:prstGeom>
          <a:solidFill>
            <a:schemeClr val="tx1"/>
          </a:solidFill>
        </p:spPr>
        <p:txBody>
          <a:bodyPr wrap="none">
            <a:spAutoFit/>
          </a:bodyPr>
          <a:lstStyle/>
          <a:p>
            <a:r>
              <a:rPr lang="en-US" sz="1200">
                <a:solidFill>
                  <a:schemeClr val="bg1"/>
                </a:solidFill>
                <a:latin typeface="Arial" panose="020B0604020202020204" pitchFamily="34" charset="0"/>
              </a:rPr>
              <a:t>INTERNET – MARKETPLACE</a:t>
            </a:r>
          </a:p>
        </p:txBody>
      </p:sp>
      <p:cxnSp>
        <p:nvCxnSpPr>
          <p:cNvPr id="99" name="Elbow Connector 98"/>
          <p:cNvCxnSpPr/>
          <p:nvPr/>
        </p:nvCxnSpPr>
        <p:spPr>
          <a:xfrm>
            <a:off x="6470675" y="3295475"/>
            <a:ext cx="921250" cy="239544"/>
          </a:xfrm>
          <a:prstGeom prst="bentConnector3">
            <a:avLst>
              <a:gd name="adj1" fmla="val -50716"/>
            </a:avLst>
          </a:prstGeom>
          <a:ln w="15875">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00" name="Picture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0738" y="3281437"/>
            <a:ext cx="424379" cy="294949"/>
          </a:xfrm>
          <a:prstGeom prst="rect">
            <a:avLst/>
          </a:prstGeom>
        </p:spPr>
      </p:pic>
      <p:grpSp>
        <p:nvGrpSpPr>
          <p:cNvPr id="101" name="Group 100"/>
          <p:cNvGrpSpPr/>
          <p:nvPr/>
        </p:nvGrpSpPr>
        <p:grpSpPr>
          <a:xfrm>
            <a:off x="5481680" y="3888127"/>
            <a:ext cx="396446" cy="406461"/>
            <a:chOff x="687594" y="2144023"/>
            <a:chExt cx="396446" cy="406461"/>
          </a:xfrm>
        </p:grpSpPr>
        <p:sp>
          <p:nvSpPr>
            <p:cNvPr id="102" name="Rectangle 101"/>
            <p:cNvSpPr/>
            <p:nvPr/>
          </p:nvSpPr>
          <p:spPr>
            <a:xfrm>
              <a:off x="687594" y="2144023"/>
              <a:ext cx="396446" cy="4064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103" name="Group 102"/>
            <p:cNvGrpSpPr/>
            <p:nvPr/>
          </p:nvGrpSpPr>
          <p:grpSpPr>
            <a:xfrm>
              <a:off x="719493" y="2207590"/>
              <a:ext cx="276433" cy="192396"/>
              <a:chOff x="485567" y="2466670"/>
              <a:chExt cx="276433" cy="192396"/>
            </a:xfrm>
            <a:solidFill>
              <a:schemeClr val="bg1"/>
            </a:solidFill>
          </p:grpSpPr>
          <p:sp>
            <p:nvSpPr>
              <p:cNvPr id="104" name="Chevron 103"/>
              <p:cNvSpPr/>
              <p:nvPr/>
            </p:nvSpPr>
            <p:spPr>
              <a:xfrm>
                <a:off x="485567" y="2466670"/>
                <a:ext cx="124033" cy="19239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05" name="Chevron 104"/>
              <p:cNvSpPr/>
              <p:nvPr/>
            </p:nvSpPr>
            <p:spPr>
              <a:xfrm>
                <a:off x="637967" y="2466670"/>
                <a:ext cx="124033" cy="19239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cxnSp>
        <p:nvCxnSpPr>
          <p:cNvPr id="107" name="Straight Connector 106"/>
          <p:cNvCxnSpPr/>
          <p:nvPr/>
        </p:nvCxnSpPr>
        <p:spPr>
          <a:xfrm>
            <a:off x="6827520" y="4023001"/>
            <a:ext cx="201168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p:cNvSpPr/>
          <p:nvPr/>
        </p:nvSpPr>
        <p:spPr>
          <a:xfrm>
            <a:off x="5805477" y="3909098"/>
            <a:ext cx="1475084" cy="276999"/>
          </a:xfrm>
          <a:prstGeom prst="rect">
            <a:avLst/>
          </a:prstGeom>
          <a:solidFill>
            <a:schemeClr val="tx1"/>
          </a:solidFill>
        </p:spPr>
        <p:txBody>
          <a:bodyPr wrap="none">
            <a:spAutoFit/>
          </a:bodyPr>
          <a:lstStyle/>
          <a:p>
            <a:r>
              <a:rPr lang="en-US" sz="1200">
                <a:solidFill>
                  <a:schemeClr val="bg1"/>
                </a:solidFill>
                <a:latin typeface="Arial" panose="020B0604020202020204" pitchFamily="34" charset="0"/>
              </a:rPr>
              <a:t>CLUBE DO LIVRO [Book Club]</a:t>
            </a:r>
          </a:p>
        </p:txBody>
      </p:sp>
      <p:cxnSp>
        <p:nvCxnSpPr>
          <p:cNvPr id="109" name="Elbow Connector 108"/>
          <p:cNvCxnSpPr/>
          <p:nvPr/>
        </p:nvCxnSpPr>
        <p:spPr>
          <a:xfrm>
            <a:off x="6514252" y="4578465"/>
            <a:ext cx="921250" cy="239544"/>
          </a:xfrm>
          <a:prstGeom prst="bentConnector3">
            <a:avLst>
              <a:gd name="adj1" fmla="val -51550"/>
            </a:avLst>
          </a:prstGeom>
          <a:ln w="15875">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10" name="Picture 1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5179" y="4539959"/>
            <a:ext cx="380449" cy="309044"/>
          </a:xfrm>
          <a:prstGeom prst="rect">
            <a:avLst/>
          </a:prstGeom>
        </p:spPr>
      </p:pic>
      <p:sp>
        <p:nvSpPr>
          <p:cNvPr id="113" name="Rectangle 112"/>
          <p:cNvSpPr/>
          <p:nvPr/>
        </p:nvSpPr>
        <p:spPr>
          <a:xfrm>
            <a:off x="5616022" y="930352"/>
            <a:ext cx="3299378" cy="2554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a:t>  PARTICIPATION IN REVENUE</a:t>
            </a:r>
          </a:p>
        </p:txBody>
      </p:sp>
      <p:sp>
        <p:nvSpPr>
          <p:cNvPr id="112" name="Pentagon 111"/>
          <p:cNvSpPr/>
          <p:nvPr/>
        </p:nvSpPr>
        <p:spPr>
          <a:xfrm>
            <a:off x="5318465" y="891540"/>
            <a:ext cx="568911" cy="330337"/>
          </a:xfrm>
          <a:prstGeom prst="homePlate">
            <a:avLst/>
          </a:prstGeom>
          <a:solidFill>
            <a:schemeClr val="accent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9" name="TextBox 118"/>
          <p:cNvSpPr txBox="1"/>
          <p:nvPr/>
        </p:nvSpPr>
        <p:spPr>
          <a:xfrm>
            <a:off x="8265706" y="1180376"/>
            <a:ext cx="809400" cy="215444"/>
          </a:xfrm>
          <a:prstGeom prst="rect">
            <a:avLst/>
          </a:prstGeom>
          <a:noFill/>
        </p:spPr>
        <p:txBody>
          <a:bodyPr wrap="square" rtlCol="0">
            <a:spAutoFit/>
          </a:bodyPr>
          <a:lstStyle/>
          <a:p>
            <a:r>
              <a:rPr lang="en-US" sz="800" i="1">
                <a:solidFill>
                  <a:schemeClr val="bg1"/>
                </a:solidFill>
              </a:rPr>
              <a:t>In Millions</a:t>
            </a:r>
          </a:p>
        </p:txBody>
      </p:sp>
      <p:graphicFrame>
        <p:nvGraphicFramePr>
          <p:cNvPr id="74" name="Chart 73"/>
          <p:cNvGraphicFramePr>
            <a:graphicFrameLocks/>
          </p:cNvGraphicFramePr>
          <p:nvPr>
            <p:extLst>
              <p:ext uri="{D42A27DB-BD31-4B8C-83A1-F6EECF244321}">
                <p14:modId xmlns:p14="http://schemas.microsoft.com/office/powerpoint/2010/main" val="1475197512"/>
              </p:ext>
            </p:extLst>
          </p:nvPr>
        </p:nvGraphicFramePr>
        <p:xfrm>
          <a:off x="5623710" y="1153628"/>
          <a:ext cx="3575835" cy="16965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6" name="Chart 85"/>
          <p:cNvGraphicFramePr>
            <a:graphicFrameLocks/>
          </p:cNvGraphicFramePr>
          <p:nvPr>
            <p:extLst>
              <p:ext uri="{D42A27DB-BD31-4B8C-83A1-F6EECF244321}">
                <p14:modId xmlns:p14="http://schemas.microsoft.com/office/powerpoint/2010/main" val="2803960588"/>
              </p:ext>
            </p:extLst>
          </p:nvPr>
        </p:nvGraphicFramePr>
        <p:xfrm>
          <a:off x="5788639" y="2509448"/>
          <a:ext cx="3535850" cy="153451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8" name="Chart 107"/>
          <p:cNvGraphicFramePr>
            <a:graphicFrameLocks/>
          </p:cNvGraphicFramePr>
          <p:nvPr>
            <p:extLst>
              <p:ext uri="{D42A27DB-BD31-4B8C-83A1-F6EECF244321}">
                <p14:modId xmlns:p14="http://schemas.microsoft.com/office/powerpoint/2010/main" val="1788608991"/>
              </p:ext>
            </p:extLst>
          </p:nvPr>
        </p:nvGraphicFramePr>
        <p:xfrm>
          <a:off x="5719314" y="3825191"/>
          <a:ext cx="3902831" cy="1900895"/>
        </p:xfrm>
        <a:graphic>
          <a:graphicData uri="http://schemas.openxmlformats.org/drawingml/2006/chart">
            <c:chart xmlns:c="http://schemas.openxmlformats.org/drawingml/2006/chart" xmlns:r="http://schemas.openxmlformats.org/officeDocument/2006/relationships" r:id="rId12"/>
          </a:graphicData>
        </a:graphic>
      </p:graphicFrame>
      <p:grpSp>
        <p:nvGrpSpPr>
          <p:cNvPr id="120" name="Group 119"/>
          <p:cNvGrpSpPr/>
          <p:nvPr/>
        </p:nvGrpSpPr>
        <p:grpSpPr>
          <a:xfrm>
            <a:off x="6903698" y="141523"/>
            <a:ext cx="2240302" cy="246221"/>
            <a:chOff x="4953000" y="305209"/>
            <a:chExt cx="2615287" cy="246221"/>
          </a:xfrm>
        </p:grpSpPr>
        <p:grpSp>
          <p:nvGrpSpPr>
            <p:cNvPr id="121" name="Group 120"/>
            <p:cNvGrpSpPr/>
            <p:nvPr/>
          </p:nvGrpSpPr>
          <p:grpSpPr>
            <a:xfrm>
              <a:off x="4953000" y="305209"/>
              <a:ext cx="762000" cy="246221"/>
              <a:chOff x="4953000" y="305209"/>
              <a:chExt cx="762000" cy="246221"/>
            </a:xfrm>
          </p:grpSpPr>
          <p:sp>
            <p:nvSpPr>
              <p:cNvPr id="128" name="Rectangle 127"/>
              <p:cNvSpPr/>
              <p:nvPr/>
            </p:nvSpPr>
            <p:spPr>
              <a:xfrm>
                <a:off x="4953000" y="359814"/>
                <a:ext cx="109728" cy="10972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000">
                  <a:solidFill>
                    <a:schemeClr val="bg1"/>
                  </a:solidFill>
                </a:endParaRPr>
              </a:p>
            </p:txBody>
          </p:sp>
          <p:sp>
            <p:nvSpPr>
              <p:cNvPr id="129" name="TextBox 128"/>
              <p:cNvSpPr txBox="1"/>
              <p:nvPr/>
            </p:nvSpPr>
            <p:spPr>
              <a:xfrm>
                <a:off x="5112010" y="305209"/>
                <a:ext cx="602990" cy="246221"/>
              </a:xfrm>
              <a:prstGeom prst="rect">
                <a:avLst/>
              </a:prstGeom>
              <a:noFill/>
            </p:spPr>
            <p:txBody>
              <a:bodyPr wrap="square" rtlCol="0">
                <a:spAutoFit/>
              </a:bodyPr>
              <a:lstStyle/>
              <a:p>
                <a:r>
                  <a:rPr lang="en-US" sz="1000">
                    <a:solidFill>
                      <a:schemeClr val="bg1"/>
                    </a:solidFill>
                  </a:rPr>
                  <a:t>2019</a:t>
                </a:r>
              </a:p>
            </p:txBody>
          </p:sp>
        </p:grpSp>
        <p:grpSp>
          <p:nvGrpSpPr>
            <p:cNvPr id="122" name="Group 121"/>
            <p:cNvGrpSpPr/>
            <p:nvPr/>
          </p:nvGrpSpPr>
          <p:grpSpPr>
            <a:xfrm>
              <a:off x="5638800" y="305209"/>
              <a:ext cx="762000" cy="246221"/>
              <a:chOff x="6019800" y="305209"/>
              <a:chExt cx="762000" cy="246221"/>
            </a:xfrm>
          </p:grpSpPr>
          <p:sp>
            <p:nvSpPr>
              <p:cNvPr id="126" name="Rectangle 125"/>
              <p:cNvSpPr/>
              <p:nvPr/>
            </p:nvSpPr>
            <p:spPr>
              <a:xfrm>
                <a:off x="6019800" y="359814"/>
                <a:ext cx="109728" cy="10972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000">
                  <a:solidFill>
                    <a:schemeClr val="bg1"/>
                  </a:solidFill>
                </a:endParaRPr>
              </a:p>
            </p:txBody>
          </p:sp>
          <p:sp>
            <p:nvSpPr>
              <p:cNvPr id="127" name="TextBox 126"/>
              <p:cNvSpPr txBox="1"/>
              <p:nvPr/>
            </p:nvSpPr>
            <p:spPr>
              <a:xfrm>
                <a:off x="6178810" y="305209"/>
                <a:ext cx="602990" cy="246221"/>
              </a:xfrm>
              <a:prstGeom prst="rect">
                <a:avLst/>
              </a:prstGeom>
              <a:noFill/>
            </p:spPr>
            <p:txBody>
              <a:bodyPr wrap="square" rtlCol="0">
                <a:spAutoFit/>
              </a:bodyPr>
              <a:lstStyle/>
              <a:p>
                <a:r>
                  <a:rPr lang="en-US" sz="1000">
                    <a:solidFill>
                      <a:schemeClr val="bg1"/>
                    </a:solidFill>
                  </a:rPr>
                  <a:t>2020</a:t>
                </a:r>
              </a:p>
            </p:txBody>
          </p:sp>
        </p:grpSp>
        <p:grpSp>
          <p:nvGrpSpPr>
            <p:cNvPr id="123" name="Group 122"/>
            <p:cNvGrpSpPr/>
            <p:nvPr/>
          </p:nvGrpSpPr>
          <p:grpSpPr>
            <a:xfrm>
              <a:off x="6324600" y="305209"/>
              <a:ext cx="1243687" cy="246221"/>
              <a:chOff x="7402646" y="305209"/>
              <a:chExt cx="1243687" cy="246221"/>
            </a:xfrm>
          </p:grpSpPr>
          <p:cxnSp>
            <p:nvCxnSpPr>
              <p:cNvPr id="124" name="Straight Connector 123"/>
              <p:cNvCxnSpPr/>
              <p:nvPr/>
            </p:nvCxnSpPr>
            <p:spPr>
              <a:xfrm>
                <a:off x="7402646" y="436014"/>
                <a:ext cx="180000" cy="0"/>
              </a:xfrm>
              <a:prstGeom prst="line">
                <a:avLst/>
              </a:prstGeom>
              <a:ln w="38100">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7560624" y="305209"/>
                <a:ext cx="1085709" cy="246221"/>
              </a:xfrm>
              <a:prstGeom prst="rect">
                <a:avLst/>
              </a:prstGeom>
              <a:noFill/>
            </p:spPr>
            <p:txBody>
              <a:bodyPr wrap="square" rtlCol="0">
                <a:spAutoFit/>
              </a:bodyPr>
              <a:lstStyle/>
              <a:p>
                <a:r>
                  <a:rPr lang="en-US" sz="1000">
                    <a:solidFill>
                      <a:schemeClr val="bg1"/>
                    </a:solidFill>
                  </a:rPr>
                  <a:t>Variation (%)</a:t>
                </a:r>
              </a:p>
            </p:txBody>
          </p:sp>
        </p:grpSp>
      </p:grpSp>
      <p:grpSp>
        <p:nvGrpSpPr>
          <p:cNvPr id="44" name="Group 43"/>
          <p:cNvGrpSpPr/>
          <p:nvPr/>
        </p:nvGrpSpPr>
        <p:grpSpPr>
          <a:xfrm>
            <a:off x="2937193" y="1450918"/>
            <a:ext cx="2208096" cy="1667163"/>
            <a:chOff x="2937193" y="1490437"/>
            <a:chExt cx="2208096" cy="1667163"/>
          </a:xfrm>
        </p:grpSpPr>
        <p:sp>
          <p:nvSpPr>
            <p:cNvPr id="91" name="TextBox 90"/>
            <p:cNvSpPr txBox="1"/>
            <p:nvPr/>
          </p:nvSpPr>
          <p:spPr>
            <a:xfrm>
              <a:off x="2937193" y="1772605"/>
              <a:ext cx="2208096" cy="1384995"/>
            </a:xfrm>
            <a:prstGeom prst="rect">
              <a:avLst/>
            </a:prstGeom>
            <a:noFill/>
          </p:spPr>
          <p:txBody>
            <a:bodyPr wrap="square" rtlCol="0">
              <a:spAutoFit/>
            </a:bodyPr>
            <a:lstStyle/>
            <a:p>
              <a:r>
                <a:rPr lang="en-US" sz="1400"/>
                <a:t>	It is the growth in the participation of </a:t>
              </a:r>
              <a:r>
                <a:rPr lang="en-US" sz="1400" i="1">
                  <a:solidFill>
                    <a:srgbClr val="00B0F0"/>
                  </a:solidFill>
                </a:rPr>
                <a:t>EXCLUSIVELY VIRTUAL</a:t>
              </a:r>
              <a:r>
                <a:rPr lang="en-US" sz="1400"/>
                <a:t> bookstores in PUBLISHERS’ REVENUE</a:t>
              </a:r>
            </a:p>
          </p:txBody>
        </p:sp>
        <p:pic>
          <p:nvPicPr>
            <p:cNvPr id="114" name="Picture 1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8571" y="1490437"/>
              <a:ext cx="284777" cy="548640"/>
            </a:xfrm>
            <a:prstGeom prst="rect">
              <a:avLst/>
            </a:prstGeom>
          </p:spPr>
        </p:pic>
      </p:grpSp>
      <p:sp>
        <p:nvSpPr>
          <p:cNvPr id="89" name="Text Placeholder 2"/>
          <p:cNvSpPr>
            <a:spLocks noGrp="1"/>
          </p:cNvSpPr>
          <p:nvPr>
            <p:ph type="body" idx="15"/>
          </p:nvPr>
        </p:nvSpPr>
        <p:spPr>
          <a:xfrm>
            <a:off x="594359" y="4780026"/>
            <a:ext cx="8165592" cy="274320"/>
          </a:xfrm>
        </p:spPr>
        <p:txBody>
          <a:bodyPr/>
          <a:lstStyle/>
          <a:p>
            <a:r>
              <a:rPr lang="en-US" dirty="0">
                <a:solidFill>
                  <a:schemeClr val="tx1"/>
                </a:solidFill>
              </a:rPr>
              <a:t>Production and sales of the Brazilian Editorial Sector</a:t>
            </a:r>
          </a:p>
          <a:p>
            <a:r>
              <a:rPr lang="en-US" dirty="0">
                <a:solidFill>
                  <a:schemeClr val="tx1"/>
                </a:solidFill>
              </a:rPr>
              <a:t>Source: Nielsen | Nielsen Book</a:t>
            </a:r>
          </a:p>
        </p:txBody>
      </p:sp>
    </p:spTree>
    <p:extLst>
      <p:ext uri="{BB962C8B-B14F-4D97-AF65-F5344CB8AC3E}">
        <p14:creationId xmlns:p14="http://schemas.microsoft.com/office/powerpoint/2010/main" val="38495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52750"/>
            <a:ext cx="9144000" cy="2190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Diamond 18"/>
          <p:cNvSpPr/>
          <p:nvPr/>
        </p:nvSpPr>
        <p:spPr>
          <a:xfrm>
            <a:off x="3657600" y="2495550"/>
            <a:ext cx="2362200" cy="2209800"/>
          </a:xfrm>
          <a:prstGeom prst="diamond">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 name="Diamond 22"/>
          <p:cNvSpPr/>
          <p:nvPr/>
        </p:nvSpPr>
        <p:spPr>
          <a:xfrm>
            <a:off x="5562600" y="1932763"/>
            <a:ext cx="2362200" cy="2209800"/>
          </a:xfrm>
          <a:prstGeom prst="diamond">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 name="Diamond 23"/>
          <p:cNvSpPr/>
          <p:nvPr/>
        </p:nvSpPr>
        <p:spPr>
          <a:xfrm>
            <a:off x="152400" y="2214157"/>
            <a:ext cx="2362200" cy="2209800"/>
          </a:xfrm>
          <a:prstGeom prst="diamond">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TextBox 24"/>
          <p:cNvSpPr txBox="1"/>
          <p:nvPr/>
        </p:nvSpPr>
        <p:spPr>
          <a:xfrm>
            <a:off x="553800" y="3542422"/>
            <a:ext cx="1524000" cy="318747"/>
          </a:xfrm>
          <a:prstGeom prst="rect">
            <a:avLst/>
          </a:prstGeom>
          <a:noFill/>
        </p:spPr>
        <p:txBody>
          <a:bodyPr wrap="square" rtlCol="0">
            <a:spAutoFit/>
          </a:bodyPr>
          <a:lstStyle/>
          <a:p>
            <a:pPr algn="ctr"/>
            <a:r>
              <a:rPr lang="en-US" sz="1400" b="1" dirty="0">
                <a:solidFill>
                  <a:schemeClr val="bg1"/>
                </a:solidFill>
              </a:rPr>
              <a:t>PRODUCTION</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10" y="2724150"/>
            <a:ext cx="819980" cy="699747"/>
          </a:xfrm>
          <a:prstGeom prst="rect">
            <a:avLst/>
          </a:prstGeom>
        </p:spPr>
      </p:pic>
      <p:sp>
        <p:nvSpPr>
          <p:cNvPr id="27" name="Diamond 26"/>
          <p:cNvSpPr/>
          <p:nvPr/>
        </p:nvSpPr>
        <p:spPr>
          <a:xfrm>
            <a:off x="2057400" y="1651369"/>
            <a:ext cx="2362200" cy="2209800"/>
          </a:xfrm>
          <a:prstGeom prst="diamond">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8" name="TextBox 27"/>
          <p:cNvSpPr txBox="1"/>
          <p:nvPr/>
        </p:nvSpPr>
        <p:spPr>
          <a:xfrm>
            <a:off x="2590800" y="2994565"/>
            <a:ext cx="1295400" cy="307777"/>
          </a:xfrm>
          <a:prstGeom prst="rect">
            <a:avLst/>
          </a:prstGeom>
          <a:noFill/>
        </p:spPr>
        <p:txBody>
          <a:bodyPr wrap="square" rtlCol="0">
            <a:spAutoFit/>
          </a:bodyPr>
          <a:lstStyle/>
          <a:p>
            <a:pPr algn="ctr"/>
            <a:r>
              <a:rPr lang="en-US" sz="1400" b="1">
                <a:solidFill>
                  <a:schemeClr val="bg1"/>
                </a:solidFill>
              </a:rPr>
              <a:t>SALES</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93" y="2222512"/>
            <a:ext cx="723814" cy="730238"/>
          </a:xfrm>
          <a:prstGeom prst="rect">
            <a:avLst/>
          </a:prstGeom>
        </p:spPr>
      </p:pic>
      <p:sp>
        <p:nvSpPr>
          <p:cNvPr id="30" name="TextBox 29"/>
          <p:cNvSpPr txBox="1"/>
          <p:nvPr/>
        </p:nvSpPr>
        <p:spPr>
          <a:xfrm>
            <a:off x="4191000" y="3859221"/>
            <a:ext cx="1295400" cy="307777"/>
          </a:xfrm>
          <a:prstGeom prst="rect">
            <a:avLst/>
          </a:prstGeom>
          <a:noFill/>
        </p:spPr>
        <p:txBody>
          <a:bodyPr wrap="square" rtlCol="0">
            <a:spAutoFit/>
          </a:bodyPr>
          <a:lstStyle/>
          <a:p>
            <a:pPr algn="ctr"/>
            <a:r>
              <a:rPr lang="en-US" sz="1400" b="1">
                <a:solidFill>
                  <a:schemeClr val="bg1"/>
                </a:solidFill>
              </a:rPr>
              <a:t>CHANNELS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14" y="3028950"/>
            <a:ext cx="837373" cy="790715"/>
          </a:xfrm>
          <a:prstGeom prst="rect">
            <a:avLst/>
          </a:prstGeom>
        </p:spPr>
      </p:pic>
      <p:sp>
        <p:nvSpPr>
          <p:cNvPr id="32" name="TextBox 31"/>
          <p:cNvSpPr txBox="1"/>
          <p:nvPr/>
        </p:nvSpPr>
        <p:spPr>
          <a:xfrm>
            <a:off x="6019800" y="3268687"/>
            <a:ext cx="1447800" cy="307777"/>
          </a:xfrm>
          <a:prstGeom prst="rect">
            <a:avLst/>
          </a:prstGeom>
          <a:noFill/>
        </p:spPr>
        <p:txBody>
          <a:bodyPr wrap="square" rtlCol="0">
            <a:spAutoFit/>
          </a:bodyPr>
          <a:lstStyle/>
          <a:p>
            <a:pPr algn="ctr"/>
            <a:r>
              <a:rPr lang="en-US" sz="1400" b="1">
                <a:solidFill>
                  <a:schemeClr val="bg1"/>
                </a:solidFill>
              </a:rPr>
              <a:t>SUBSECTORS</a:t>
            </a: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725" y="2495550"/>
            <a:ext cx="737950" cy="776670"/>
          </a:xfrm>
          <a:prstGeom prst="rect">
            <a:avLst/>
          </a:prstGeom>
        </p:spPr>
      </p:pic>
      <p:grpSp>
        <p:nvGrpSpPr>
          <p:cNvPr id="15" name="Group 14"/>
          <p:cNvGrpSpPr/>
          <p:nvPr/>
        </p:nvGrpSpPr>
        <p:grpSpPr>
          <a:xfrm>
            <a:off x="6969600" y="3493666"/>
            <a:ext cx="1260000" cy="1260000"/>
            <a:chOff x="6969600" y="3493666"/>
            <a:chExt cx="1260000" cy="1260000"/>
          </a:xfrm>
        </p:grpSpPr>
        <p:sp>
          <p:nvSpPr>
            <p:cNvPr id="16" name="Diamond 15"/>
            <p:cNvSpPr/>
            <p:nvPr/>
          </p:nvSpPr>
          <p:spPr>
            <a:xfrm>
              <a:off x="6969600" y="3493666"/>
              <a:ext cx="1260000" cy="12600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 name="TextBox 16"/>
            <p:cNvSpPr txBox="1"/>
            <p:nvPr/>
          </p:nvSpPr>
          <p:spPr>
            <a:xfrm>
              <a:off x="7080377" y="4200311"/>
              <a:ext cx="1059712" cy="261610"/>
            </a:xfrm>
            <a:prstGeom prst="rect">
              <a:avLst/>
            </a:prstGeom>
            <a:noFill/>
          </p:spPr>
          <p:txBody>
            <a:bodyPr wrap="square" rtlCol="0">
              <a:spAutoFit/>
            </a:bodyPr>
            <a:lstStyle/>
            <a:p>
              <a:pPr algn="ctr"/>
              <a:r>
                <a:rPr lang="en-US" sz="1100" b="1">
                  <a:solidFill>
                    <a:schemeClr val="bg1"/>
                  </a:solidFill>
                </a:rPr>
                <a:t>APPENDIX</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0710" y="3756359"/>
              <a:ext cx="397780" cy="397780"/>
            </a:xfrm>
            <a:prstGeom prst="rect">
              <a:avLst/>
            </a:prstGeom>
          </p:spPr>
        </p:pic>
      </p:grpSp>
    </p:spTree>
    <p:extLst>
      <p:ext uri="{BB962C8B-B14F-4D97-AF65-F5344CB8AC3E}">
        <p14:creationId xmlns:p14="http://schemas.microsoft.com/office/powerpoint/2010/main" val="40800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344977" y="2930234"/>
            <a:ext cx="1676400" cy="307777"/>
          </a:xfrm>
          <a:prstGeom prst="rect">
            <a:avLst/>
          </a:prstGeom>
          <a:noFill/>
        </p:spPr>
        <p:txBody>
          <a:bodyPr wrap="square" rtlCol="0">
            <a:spAutoFit/>
          </a:bodyPr>
          <a:lstStyle/>
          <a:p>
            <a:pPr algn="ctr"/>
            <a:r>
              <a:rPr lang="en-US" sz="1400" b="1"/>
              <a:t>TURNOVER</a:t>
            </a:r>
          </a:p>
        </p:txBody>
      </p:sp>
      <p:sp>
        <p:nvSpPr>
          <p:cNvPr id="6" name="Rectangle 5"/>
          <p:cNvSpPr/>
          <p:nvPr/>
        </p:nvSpPr>
        <p:spPr>
          <a:xfrm>
            <a:off x="7315200" y="0"/>
            <a:ext cx="18288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220" y="1130371"/>
            <a:ext cx="725982" cy="464350"/>
          </a:xfrm>
          <a:prstGeom prst="rect">
            <a:avLst/>
          </a:prstGeom>
        </p:spPr>
      </p:pic>
      <p:sp>
        <p:nvSpPr>
          <p:cNvPr id="2" name="Title 1"/>
          <p:cNvSpPr>
            <a:spLocks noGrp="1"/>
          </p:cNvSpPr>
          <p:nvPr>
            <p:ph type="title"/>
          </p:nvPr>
        </p:nvSpPr>
        <p:spPr>
          <a:xfrm>
            <a:off x="594360" y="285750"/>
            <a:ext cx="8166672" cy="433917"/>
          </a:xfrm>
        </p:spPr>
        <p:txBody>
          <a:bodyPr/>
          <a:lstStyle/>
          <a:p>
            <a:r>
              <a:rPr lang="en-US"/>
              <a:t>SUBSECTORS – DIDACTICS</a:t>
            </a:r>
          </a:p>
        </p:txBody>
      </p: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4124" t="26201" r="14389" b="69632"/>
          <a:stretch/>
        </p:blipFill>
        <p:spPr bwMode="auto">
          <a:xfrm>
            <a:off x="8616872" y="0"/>
            <a:ext cx="212803" cy="3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315200" y="605724"/>
            <a:ext cx="1656000" cy="276999"/>
          </a:xfrm>
          <a:prstGeom prst="rect">
            <a:avLst/>
          </a:prstGeom>
          <a:noFill/>
        </p:spPr>
        <p:txBody>
          <a:bodyPr wrap="square" rtlCol="0">
            <a:spAutoFit/>
          </a:bodyPr>
          <a:lstStyle/>
          <a:p>
            <a:r>
              <a:rPr lang="en-US" sz="1200" b="1">
                <a:solidFill>
                  <a:schemeClr val="bg1"/>
                </a:solidFill>
              </a:rPr>
              <a:t>REAL </a:t>
            </a:r>
          </a:p>
        </p:txBody>
      </p:sp>
      <p:sp>
        <p:nvSpPr>
          <p:cNvPr id="13" name="Rectangle 12"/>
          <p:cNvSpPr/>
          <p:nvPr/>
        </p:nvSpPr>
        <p:spPr>
          <a:xfrm>
            <a:off x="7827956" y="529235"/>
            <a:ext cx="1215600" cy="553998"/>
          </a:xfrm>
          <a:prstGeom prst="rect">
            <a:avLst/>
          </a:prstGeom>
        </p:spPr>
        <p:txBody>
          <a:bodyPr wrap="square">
            <a:spAutoFit/>
          </a:bodyPr>
          <a:lstStyle/>
          <a:p>
            <a:r>
              <a:rPr lang="en-US" sz="1500" b="1">
                <a:solidFill>
                  <a:schemeClr val="bg1"/>
                </a:solidFill>
              </a:rPr>
              <a:t> BEHAVIOR</a:t>
            </a:r>
          </a:p>
        </p:txBody>
      </p:sp>
      <p:sp>
        <p:nvSpPr>
          <p:cNvPr id="15" name="TextBox 14"/>
          <p:cNvSpPr txBox="1"/>
          <p:nvPr/>
        </p:nvSpPr>
        <p:spPr>
          <a:xfrm>
            <a:off x="7696200" y="2523743"/>
            <a:ext cx="1066800" cy="461665"/>
          </a:xfrm>
          <a:prstGeom prst="rect">
            <a:avLst/>
          </a:prstGeom>
          <a:noFill/>
        </p:spPr>
        <p:txBody>
          <a:bodyPr wrap="square" rtlCol="0">
            <a:spAutoFit/>
          </a:bodyPr>
          <a:lstStyle/>
          <a:p>
            <a:pPr algn="ctr"/>
            <a:r>
              <a:rPr lang="en-US" sz="1200" dirty="0">
                <a:solidFill>
                  <a:schemeClr val="bg1"/>
                </a:solidFill>
              </a:rPr>
              <a:t>SALES TO THE </a:t>
            </a:r>
          </a:p>
          <a:p>
            <a:pPr algn="ctr"/>
            <a:r>
              <a:rPr lang="en-US" sz="1200" b="1" dirty="0">
                <a:solidFill>
                  <a:schemeClr val="accent4"/>
                </a:solidFill>
              </a:rPr>
              <a:t>MARKET</a:t>
            </a:r>
          </a:p>
        </p:txBody>
      </p:sp>
      <p:sp>
        <p:nvSpPr>
          <p:cNvPr id="16" name="TextBox 15"/>
          <p:cNvSpPr txBox="1"/>
          <p:nvPr/>
        </p:nvSpPr>
        <p:spPr>
          <a:xfrm>
            <a:off x="7315200" y="4211029"/>
            <a:ext cx="1828800" cy="430887"/>
          </a:xfrm>
          <a:prstGeom prst="rect">
            <a:avLst/>
          </a:prstGeom>
          <a:noFill/>
        </p:spPr>
        <p:txBody>
          <a:bodyPr wrap="square" rtlCol="0">
            <a:spAutoFit/>
          </a:bodyPr>
          <a:lstStyle/>
          <a:p>
            <a:pPr algn="ctr"/>
            <a:r>
              <a:rPr lang="en-US" sz="1200">
                <a:solidFill>
                  <a:schemeClr val="bg1"/>
                </a:solidFill>
              </a:rPr>
              <a:t>TOTAL </a:t>
            </a:r>
            <a:r>
              <a:rPr lang="en-US" sz="1200" b="1">
                <a:solidFill>
                  <a:schemeClr val="accent4"/>
                </a:solidFill>
              </a:rPr>
              <a:t>SALES </a:t>
            </a:r>
          </a:p>
          <a:p>
            <a:pPr algn="ctr"/>
            <a:r>
              <a:rPr lang="en-US" sz="1000" i="1">
                <a:solidFill>
                  <a:schemeClr val="bg1"/>
                </a:solidFill>
              </a:rPr>
              <a:t>(MARKET + GOVERNMENT)</a:t>
            </a:r>
          </a:p>
        </p:txBody>
      </p:sp>
      <p:cxnSp>
        <p:nvCxnSpPr>
          <p:cNvPr id="18" name="Straight Connector 17"/>
          <p:cNvCxnSpPr/>
          <p:nvPr/>
        </p:nvCxnSpPr>
        <p:spPr>
          <a:xfrm>
            <a:off x="7543800" y="3105150"/>
            <a:ext cx="1427400" cy="0"/>
          </a:xfrm>
          <a:prstGeom prst="line">
            <a:avLst/>
          </a:prstGeom>
          <a:ln w="3175">
            <a:solidFill>
              <a:schemeClr val="bg1">
                <a:lumMod val="9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9" name="Right Arrow 18"/>
          <p:cNvSpPr/>
          <p:nvPr/>
        </p:nvSpPr>
        <p:spPr>
          <a:xfrm rot="5400000">
            <a:off x="7334486" y="2080756"/>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Box 19"/>
          <p:cNvSpPr txBox="1"/>
          <p:nvPr/>
        </p:nvSpPr>
        <p:spPr>
          <a:xfrm>
            <a:off x="7728858" y="1932369"/>
            <a:ext cx="1368000" cy="584775"/>
          </a:xfrm>
          <a:prstGeom prst="rect">
            <a:avLst/>
          </a:prstGeom>
          <a:noFill/>
        </p:spPr>
        <p:txBody>
          <a:bodyPr wrap="square" rtlCol="0">
            <a:spAutoFit/>
          </a:bodyPr>
          <a:lstStyle>
            <a:defPPr>
              <a:defRPr lang="en-US"/>
            </a:defPPr>
            <a:lvl1pPr algn="ctr">
              <a:defRPr sz="3200" b="1">
                <a:solidFill>
                  <a:srgbClr val="2AA719"/>
                </a:solidFill>
              </a:defRPr>
            </a:lvl1pPr>
          </a:lstStyle>
          <a:p>
            <a:r>
              <a:rPr lang="en-US">
                <a:solidFill>
                  <a:srgbClr val="FF0000"/>
                </a:solidFill>
              </a:rPr>
              <a:t>-15%</a:t>
            </a:r>
          </a:p>
        </p:txBody>
      </p:sp>
      <p:sp>
        <p:nvSpPr>
          <p:cNvPr id="21" name="TextBox 20"/>
          <p:cNvSpPr txBox="1"/>
          <p:nvPr/>
        </p:nvSpPr>
        <p:spPr>
          <a:xfrm>
            <a:off x="7717972" y="3586199"/>
            <a:ext cx="1368000" cy="584775"/>
          </a:xfrm>
          <a:prstGeom prst="rect">
            <a:avLst/>
          </a:prstGeom>
          <a:noFill/>
        </p:spPr>
        <p:txBody>
          <a:bodyPr wrap="square" rtlCol="0">
            <a:spAutoFit/>
          </a:bodyPr>
          <a:lstStyle/>
          <a:p>
            <a:pPr algn="ctr"/>
            <a:r>
              <a:rPr lang="en-US" sz="3200" b="1">
                <a:solidFill>
                  <a:srgbClr val="FF0000"/>
                </a:solidFill>
              </a:rPr>
              <a:t>-11%</a:t>
            </a:r>
          </a:p>
        </p:txBody>
      </p:sp>
      <p:sp>
        <p:nvSpPr>
          <p:cNvPr id="22" name="Right Arrow 21"/>
          <p:cNvSpPr/>
          <p:nvPr/>
        </p:nvSpPr>
        <p:spPr>
          <a:xfrm rot="5400000">
            <a:off x="7334486" y="3734587"/>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graphicFrame>
        <p:nvGraphicFramePr>
          <p:cNvPr id="24"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2054568533"/>
              </p:ext>
            </p:extLst>
          </p:nvPr>
        </p:nvGraphicFramePr>
        <p:xfrm>
          <a:off x="817124" y="824781"/>
          <a:ext cx="6115342" cy="4055414"/>
        </p:xfrm>
        <a:graphic>
          <a:graphicData uri="http://schemas.openxmlformats.org/drawingml/2006/table">
            <a:tbl>
              <a:tblPr bandRow="1">
                <a:tableStyleId>{2D5ABB26-0587-4C30-8999-92F81FD0307C}</a:tableStyleId>
              </a:tblPr>
              <a:tblGrid>
                <a:gridCol w="2385656">
                  <a:extLst>
                    <a:ext uri="{9D8B030D-6E8A-4147-A177-3AD203B41FA5}">
                      <a16:colId xmlns:a16="http://schemas.microsoft.com/office/drawing/2014/main" val="20000"/>
                    </a:ext>
                  </a:extLst>
                </a:gridCol>
                <a:gridCol w="1411234">
                  <a:extLst>
                    <a:ext uri="{9D8B030D-6E8A-4147-A177-3AD203B41FA5}">
                      <a16:colId xmlns:a16="http://schemas.microsoft.com/office/drawing/2014/main" val="20001"/>
                    </a:ext>
                  </a:extLst>
                </a:gridCol>
                <a:gridCol w="1276829">
                  <a:extLst>
                    <a:ext uri="{9D8B030D-6E8A-4147-A177-3AD203B41FA5}">
                      <a16:colId xmlns:a16="http://schemas.microsoft.com/office/drawing/2014/main" val="20002"/>
                    </a:ext>
                  </a:extLst>
                </a:gridCol>
                <a:gridCol w="1041623">
                  <a:extLst>
                    <a:ext uri="{9D8B030D-6E8A-4147-A177-3AD203B41FA5}">
                      <a16:colId xmlns:a16="http://schemas.microsoft.com/office/drawing/2014/main" val="20003"/>
                    </a:ext>
                  </a:extLst>
                </a:gridCol>
              </a:tblGrid>
              <a:tr h="683081">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600" b="1" u="none" strike="noStrike">
                          <a:solidFill>
                            <a:schemeClr val="bg1"/>
                          </a:solidFill>
                        </a:rPr>
                        <a:t>VAR.</a:t>
                      </a:r>
                      <a:r>
                        <a:rPr lang="en-US" sz="16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16049">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1291">
                <a:tc>
                  <a:txBody>
                    <a:bodyPr/>
                    <a:lstStyle/>
                    <a:p>
                      <a:pPr algn="r" fontAlgn="b"/>
                      <a:r>
                        <a:rPr lang="en-US" sz="1100" b="1" u="none" strike="noStrike"/>
                        <a:t>TITLES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12,369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12,273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2925">
                <a:tc>
                  <a:txBody>
                    <a:bodyPr/>
                    <a:lstStyle/>
                    <a:p>
                      <a:pPr algn="r" fontAlgn="b"/>
                      <a:r>
                        <a:rPr lang="en-US" sz="1100" b="1" u="none" strike="noStrike"/>
                        <a:t>COPIES</a:t>
                      </a:r>
                    </a:p>
                    <a:p>
                      <a:pPr algn="r" fontAlgn="b"/>
                      <a:r>
                        <a:rPr lang="en-US" sz="1100" b="1" u="none" strike="noStrike"/>
                        <a:t>PRODUCED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202,039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172,715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2147">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9517">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2,646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517">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517">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1,379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2147">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9517">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221,882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190,008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9517">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42,324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36,847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9517">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179,558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153,161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546" y="892429"/>
            <a:ext cx="258720" cy="474320"/>
          </a:xfrm>
          <a:prstGeom prst="rect">
            <a:avLst/>
          </a:prstGeom>
        </p:spPr>
      </p:pic>
      <p:grpSp>
        <p:nvGrpSpPr>
          <p:cNvPr id="30" name="Group 29"/>
          <p:cNvGrpSpPr/>
          <p:nvPr/>
        </p:nvGrpSpPr>
        <p:grpSpPr>
          <a:xfrm>
            <a:off x="3583677" y="888770"/>
            <a:ext cx="639919" cy="520807"/>
            <a:chOff x="3408811" y="943200"/>
            <a:chExt cx="639919" cy="520807"/>
          </a:xfrm>
        </p:grpSpPr>
        <p:sp>
          <p:nvSpPr>
            <p:cNvPr id="28" name="Rectangle 27"/>
            <p:cNvSpPr/>
            <p:nvPr/>
          </p:nvSpPr>
          <p:spPr>
            <a:xfrm>
              <a:off x="3408811" y="1095663"/>
              <a:ext cx="639919" cy="338554"/>
            </a:xfrm>
            <a:prstGeom prst="rect">
              <a:avLst/>
            </a:prstGeom>
            <a:solidFill>
              <a:schemeClr val="tx1"/>
            </a:solidFill>
          </p:spPr>
          <p:txBody>
            <a:bodyPr wrap="none">
              <a:spAutoFit/>
            </a:bodyPr>
            <a:lstStyle/>
            <a:p>
              <a:pPr algn="ctr" fontAlgn="b"/>
              <a:r>
                <a:rPr lang="en-US" sz="1600" b="1">
                  <a:solidFill>
                    <a:schemeClr val="bg1"/>
                  </a:solidFill>
                </a:rPr>
                <a:t>2019</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777" y="943200"/>
              <a:ext cx="599985" cy="520807"/>
            </a:xfrm>
            <a:prstGeom prst="rect">
              <a:avLst/>
            </a:prstGeom>
          </p:spPr>
        </p:pic>
      </p:grpSp>
      <p:grpSp>
        <p:nvGrpSpPr>
          <p:cNvPr id="31" name="Group 30"/>
          <p:cNvGrpSpPr/>
          <p:nvPr/>
        </p:nvGrpSpPr>
        <p:grpSpPr>
          <a:xfrm>
            <a:off x="4930034" y="888770"/>
            <a:ext cx="639919" cy="520807"/>
            <a:chOff x="4755168" y="943200"/>
            <a:chExt cx="639919" cy="520807"/>
          </a:xfrm>
        </p:grpSpPr>
        <p:sp>
          <p:nvSpPr>
            <p:cNvPr id="29" name="Rectangle 28"/>
            <p:cNvSpPr/>
            <p:nvPr/>
          </p:nvSpPr>
          <p:spPr>
            <a:xfrm>
              <a:off x="4755168" y="1094400"/>
              <a:ext cx="639919" cy="338554"/>
            </a:xfrm>
            <a:prstGeom prst="rect">
              <a:avLst/>
            </a:prstGeom>
            <a:solidFill>
              <a:schemeClr val="tx1"/>
            </a:solidFill>
          </p:spPr>
          <p:txBody>
            <a:bodyPr wrap="none">
              <a:spAutoFit/>
            </a:bodyPr>
            <a:lstStyle/>
            <a:p>
              <a:pPr algn="ctr" fontAlgn="b"/>
              <a:r>
                <a:rPr lang="en-US" sz="1600" b="1">
                  <a:solidFill>
                    <a:schemeClr val="bg1"/>
                  </a:solidFill>
                </a:rPr>
                <a:t>2020</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5136" y="943200"/>
              <a:ext cx="599985" cy="520807"/>
            </a:xfrm>
            <a:prstGeom prst="rect">
              <a:avLst/>
            </a:prstGeom>
          </p:spPr>
        </p:pic>
      </p:grpSp>
      <p:cxnSp>
        <p:nvCxnSpPr>
          <p:cNvPr id="33" name="Straight Connector 32"/>
          <p:cNvCxnSpPr/>
          <p:nvPr/>
        </p:nvCxnSpPr>
        <p:spPr>
          <a:xfrm>
            <a:off x="534600" y="2437582"/>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4600" y="3722349"/>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1906200" y="1638555"/>
            <a:ext cx="213415" cy="684000"/>
            <a:chOff x="1752600" y="1735517"/>
            <a:chExt cx="213415" cy="684000"/>
          </a:xfrm>
        </p:grpSpPr>
        <p:cxnSp>
          <p:nvCxnSpPr>
            <p:cNvPr id="45" name="Straight Connector 44"/>
            <p:cNvCxnSpPr/>
            <p:nvPr/>
          </p:nvCxnSpPr>
          <p:spPr>
            <a:xfrm flipH="1">
              <a:off x="1966015" y="1735517"/>
              <a:ext cx="0" cy="68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rot="16200000" flipH="1">
              <a:off x="1734600" y="1987517"/>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extBox 48"/>
          <p:cNvSpPr txBox="1"/>
          <p:nvPr/>
        </p:nvSpPr>
        <p:spPr>
          <a:xfrm>
            <a:off x="338656" y="1808667"/>
            <a:ext cx="1676400" cy="307777"/>
          </a:xfrm>
          <a:prstGeom prst="rect">
            <a:avLst/>
          </a:prstGeom>
          <a:noFill/>
        </p:spPr>
        <p:txBody>
          <a:bodyPr wrap="square" rtlCol="0">
            <a:spAutoFit/>
          </a:bodyPr>
          <a:lstStyle/>
          <a:p>
            <a:pPr algn="ctr"/>
            <a:r>
              <a:rPr lang="en-US" sz="1400" b="1"/>
              <a:t>PRODUCTION</a:t>
            </a:r>
          </a:p>
        </p:txBody>
      </p:sp>
      <p:grpSp>
        <p:nvGrpSpPr>
          <p:cNvPr id="50" name="Group 49"/>
          <p:cNvGrpSpPr/>
          <p:nvPr/>
        </p:nvGrpSpPr>
        <p:grpSpPr>
          <a:xfrm>
            <a:off x="1912521" y="2559320"/>
            <a:ext cx="213415" cy="1044000"/>
            <a:chOff x="1752600" y="1534715"/>
            <a:chExt cx="213415" cy="1044000"/>
          </a:xfrm>
        </p:grpSpPr>
        <p:cxnSp>
          <p:nvCxnSpPr>
            <p:cNvPr id="51" name="Straight Connector 50"/>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2" name="Isosceles Triangle 51"/>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Box 53"/>
          <p:cNvSpPr txBox="1"/>
          <p:nvPr/>
        </p:nvSpPr>
        <p:spPr>
          <a:xfrm>
            <a:off x="338656" y="4095910"/>
            <a:ext cx="1676400" cy="523220"/>
          </a:xfrm>
          <a:prstGeom prst="rect">
            <a:avLst/>
          </a:prstGeom>
          <a:noFill/>
        </p:spPr>
        <p:txBody>
          <a:bodyPr wrap="square" rtlCol="0">
            <a:spAutoFit/>
          </a:bodyPr>
          <a:lstStyle/>
          <a:p>
            <a:pPr algn="ctr"/>
            <a:r>
              <a:rPr lang="en-US" sz="1400" b="1"/>
              <a:t>COPIES</a:t>
            </a:r>
          </a:p>
          <a:p>
            <a:pPr algn="ctr"/>
            <a:r>
              <a:rPr lang="en-US" sz="1400" b="1"/>
              <a:t>SOLD</a:t>
            </a:r>
          </a:p>
        </p:txBody>
      </p:sp>
      <p:grpSp>
        <p:nvGrpSpPr>
          <p:cNvPr id="55" name="Group 54"/>
          <p:cNvGrpSpPr/>
          <p:nvPr/>
        </p:nvGrpSpPr>
        <p:grpSpPr>
          <a:xfrm>
            <a:off x="1906200" y="3835520"/>
            <a:ext cx="213415" cy="1044000"/>
            <a:chOff x="1752600" y="1534715"/>
            <a:chExt cx="213415" cy="1044000"/>
          </a:xfrm>
        </p:grpSpPr>
        <p:cxnSp>
          <p:nvCxnSpPr>
            <p:cNvPr id="56" name="Straight Connector 55"/>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7" name="Isosceles Triangle 56"/>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2185139" y="2266949"/>
            <a:ext cx="1167661" cy="215444"/>
          </a:xfrm>
          <a:prstGeom prst="rect">
            <a:avLst/>
          </a:prstGeom>
          <a:noFill/>
        </p:spPr>
        <p:txBody>
          <a:bodyPr wrap="square" rtlCol="0">
            <a:spAutoFit/>
          </a:bodyPr>
          <a:lstStyle/>
          <a:p>
            <a:pPr algn="ctr"/>
            <a:r>
              <a:rPr lang="en-US" sz="800" i="1"/>
              <a:t>In Thousands</a:t>
            </a:r>
          </a:p>
        </p:txBody>
      </p:sp>
      <p:sp>
        <p:nvSpPr>
          <p:cNvPr id="39" name="TextBox 38"/>
          <p:cNvSpPr txBox="1"/>
          <p:nvPr/>
        </p:nvSpPr>
        <p:spPr>
          <a:xfrm>
            <a:off x="810639" y="4522777"/>
            <a:ext cx="809400" cy="215444"/>
          </a:xfrm>
          <a:prstGeom prst="rect">
            <a:avLst/>
          </a:prstGeom>
          <a:noFill/>
        </p:spPr>
        <p:txBody>
          <a:bodyPr wrap="square" rtlCol="0">
            <a:spAutoFit/>
          </a:bodyPr>
          <a:lstStyle/>
          <a:p>
            <a:r>
              <a:rPr lang="en-US" sz="800" i="1"/>
              <a:t>In Thousands</a:t>
            </a:r>
          </a:p>
        </p:txBody>
      </p:sp>
      <p:sp>
        <p:nvSpPr>
          <p:cNvPr id="40" name="TextBox 39"/>
          <p:cNvSpPr txBox="1"/>
          <p:nvPr/>
        </p:nvSpPr>
        <p:spPr>
          <a:xfrm>
            <a:off x="831359" y="3185678"/>
            <a:ext cx="803477" cy="215444"/>
          </a:xfrm>
          <a:prstGeom prst="rect">
            <a:avLst/>
          </a:prstGeom>
          <a:noFill/>
        </p:spPr>
        <p:txBody>
          <a:bodyPr wrap="square" rtlCol="0">
            <a:spAutoFit/>
          </a:bodyPr>
          <a:lstStyle/>
          <a:p>
            <a:r>
              <a:rPr lang="en-US" sz="800" i="1"/>
              <a:t>In Millions</a:t>
            </a:r>
          </a:p>
        </p:txBody>
      </p:sp>
      <p:sp>
        <p:nvSpPr>
          <p:cNvPr id="42" name="Rectangle 41"/>
          <p:cNvSpPr/>
          <p:nvPr/>
        </p:nvSpPr>
        <p:spPr>
          <a:xfrm>
            <a:off x="349101" y="793350"/>
            <a:ext cx="2520000" cy="801371"/>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3" name="Rectangle 42"/>
          <p:cNvSpPr/>
          <p:nvPr/>
        </p:nvSpPr>
        <p:spPr>
          <a:xfrm>
            <a:off x="778467" y="817100"/>
            <a:ext cx="2108269" cy="276999"/>
          </a:xfrm>
          <a:prstGeom prst="rect">
            <a:avLst/>
          </a:prstGeom>
        </p:spPr>
        <p:txBody>
          <a:bodyPr wrap="none">
            <a:spAutoFit/>
          </a:bodyPr>
          <a:lstStyle/>
          <a:p>
            <a:pPr algn="ctr" fontAlgn="ctr"/>
            <a:r>
              <a:rPr lang="en-US" sz="1200" b="1"/>
              <a:t>AVERAGE MARKET PRICE</a:t>
            </a:r>
          </a:p>
        </p:txBody>
      </p:sp>
      <p:graphicFrame>
        <p:nvGraphicFramePr>
          <p:cNvPr id="44" name="Table 43"/>
          <p:cNvGraphicFramePr>
            <a:graphicFrameLocks noGrp="1"/>
          </p:cNvGraphicFramePr>
          <p:nvPr>
            <p:extLst>
              <p:ext uri="{D42A27DB-BD31-4B8C-83A1-F6EECF244321}">
                <p14:modId xmlns:p14="http://schemas.microsoft.com/office/powerpoint/2010/main" val="1760802371"/>
              </p:ext>
            </p:extLst>
          </p:nvPr>
        </p:nvGraphicFramePr>
        <p:xfrm>
          <a:off x="665901" y="1055200"/>
          <a:ext cx="2121600" cy="504000"/>
        </p:xfrm>
        <a:graphic>
          <a:graphicData uri="http://schemas.openxmlformats.org/drawingml/2006/table">
            <a:tbl>
              <a:tblPr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52000">
                <a:tc>
                  <a:txBody>
                    <a:bodyPr/>
                    <a:lstStyle/>
                    <a:p>
                      <a:pPr algn="ctr" rtl="0" fontAlgn="ctr"/>
                      <a:r>
                        <a:rPr lang="en-US" sz="1200" b="1" u="none" strike="noStrike"/>
                        <a:t>2019</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2020</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VAR. % </a:t>
                      </a:r>
                    </a:p>
                  </a:txBody>
                  <a:tcPr marL="9525" marR="9525" marT="9525" marB="0"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252000">
                <a:tc>
                  <a:txBody>
                    <a:bodyPr/>
                    <a:lstStyle/>
                    <a:p>
                      <a:pPr algn="ctr" fontAlgn="ctr"/>
                      <a:r>
                        <a:rPr lang="en-US" sz="1200" b="0" i="0" u="none" strike="noStrike">
                          <a:solidFill>
                            <a:srgbClr val="000000"/>
                          </a:solidFill>
                          <a:latin typeface="Arial" panose="020B0604020202020204" pitchFamily="34" charset="0"/>
                        </a:rPr>
                        <a:t>BRL 33,6</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BRL 34,4</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2.4</a:t>
                      </a:r>
                    </a:p>
                  </a:txBody>
                  <a:tcPr marL="9525" marR="9525" marT="9525"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46" name="Group 45"/>
          <p:cNvGrpSpPr/>
          <p:nvPr/>
        </p:nvGrpSpPr>
        <p:grpSpPr>
          <a:xfrm>
            <a:off x="235503" y="601866"/>
            <a:ext cx="585519" cy="588318"/>
            <a:chOff x="8197396" y="3910993"/>
            <a:chExt cx="708478" cy="711865"/>
          </a:xfrm>
        </p:grpSpPr>
        <p:sp>
          <p:nvSpPr>
            <p:cNvPr id="58" name="Diamond 57"/>
            <p:cNvSpPr/>
            <p:nvPr/>
          </p:nvSpPr>
          <p:spPr>
            <a:xfrm>
              <a:off x="8197396" y="3910993"/>
              <a:ext cx="708478" cy="71186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5364" y="4080654"/>
              <a:ext cx="372543" cy="372543"/>
            </a:xfrm>
            <a:prstGeom prst="rect">
              <a:avLst/>
            </a:prstGeom>
          </p:spPr>
        </p:pic>
      </p:grpSp>
      <p:sp>
        <p:nvSpPr>
          <p:cNvPr id="60" name="Text Placeholder 2"/>
          <p:cNvSpPr>
            <a:spLocks noGrp="1"/>
          </p:cNvSpPr>
          <p:nvPr>
            <p:ph type="body" idx="15"/>
          </p:nvPr>
        </p:nvSpPr>
        <p:spPr>
          <a:xfrm>
            <a:off x="594359" y="4780025"/>
            <a:ext cx="8235316" cy="288757"/>
          </a:xfrm>
        </p:spPr>
        <p:txBody>
          <a:bodyPr/>
          <a:lstStyle/>
          <a:p>
            <a:pPr algn="r"/>
            <a:r>
              <a:rPr lang="en-US" dirty="0">
                <a:solidFill>
                  <a:schemeClr val="tx1"/>
                </a:solidFill>
              </a:rPr>
              <a:t>Production and sales </a:t>
            </a:r>
            <a:r>
              <a:rPr lang="en-US" dirty="0">
                <a:solidFill>
                  <a:schemeClr val="bg1"/>
                </a:solidFill>
              </a:rPr>
              <a:t>of the Brazilian Editorial Sector</a:t>
            </a:r>
          </a:p>
          <a:p>
            <a:pPr algn="r"/>
            <a:r>
              <a:rPr lang="en-US" dirty="0">
                <a:solidFill>
                  <a:schemeClr val="bg1"/>
                </a:solidFill>
              </a:rPr>
              <a:t>Source: Nielsen | Nielsen Book</a:t>
            </a:r>
          </a:p>
        </p:txBody>
      </p:sp>
    </p:spTree>
    <p:extLst>
      <p:ext uri="{BB962C8B-B14F-4D97-AF65-F5344CB8AC3E}">
        <p14:creationId xmlns:p14="http://schemas.microsoft.com/office/powerpoint/2010/main" val="254635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ppt_w*0.7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animEffect transition="in" filter="fade">
                                      <p:cBhvr>
                                        <p:cTn id="9" dur="500"/>
                                        <p:tgtEl>
                                          <p:spTgt spid="46"/>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81350" y="1183167"/>
            <a:ext cx="1692000" cy="3415335"/>
            <a:chOff x="3886200" y="1048738"/>
            <a:chExt cx="1692000" cy="4004043"/>
          </a:xfrm>
        </p:grpSpPr>
        <p:cxnSp>
          <p:nvCxnSpPr>
            <p:cNvPr id="8" name="Straight Connector 7"/>
            <p:cNvCxnSpPr/>
            <p:nvPr/>
          </p:nvCxnSpPr>
          <p:spPr>
            <a:xfrm>
              <a:off x="4732200" y="1048738"/>
              <a:ext cx="0" cy="4004043"/>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86200" y="1610902"/>
              <a:ext cx="1692000" cy="3312000"/>
            </a:xfrm>
            <a:prstGeom prst="rect">
              <a:avLst/>
            </a:prstGeom>
            <a:solidFill>
              <a:schemeClr val="bg1"/>
            </a:solid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 name="Title 1"/>
          <p:cNvSpPr>
            <a:spLocks noGrp="1"/>
          </p:cNvSpPr>
          <p:nvPr>
            <p:ph type="title"/>
          </p:nvPr>
        </p:nvSpPr>
        <p:spPr>
          <a:noFill/>
        </p:spPr>
        <p:txBody>
          <a:bodyPr/>
          <a:lstStyle/>
          <a:p>
            <a:r>
              <a:rPr lang="en-US" dirty="0"/>
              <a:t>DISTRIBUTION CHANNELS Didactics</a:t>
            </a:r>
          </a:p>
        </p:txBody>
      </p:sp>
      <p:grpSp>
        <p:nvGrpSpPr>
          <p:cNvPr id="13" name="Group 12"/>
          <p:cNvGrpSpPr/>
          <p:nvPr/>
        </p:nvGrpSpPr>
        <p:grpSpPr>
          <a:xfrm>
            <a:off x="5117475" y="804383"/>
            <a:ext cx="3873748" cy="670824"/>
            <a:chOff x="5010600" y="905983"/>
            <a:chExt cx="3873748" cy="670824"/>
          </a:xfrm>
        </p:grpSpPr>
        <p:sp>
          <p:nvSpPr>
            <p:cNvPr id="14" name="Rectangle 13"/>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5" name="TextBox 14"/>
            <p:cNvSpPr txBox="1"/>
            <p:nvPr/>
          </p:nvSpPr>
          <p:spPr>
            <a:xfrm>
              <a:off x="5063764" y="1087506"/>
              <a:ext cx="3573419" cy="307777"/>
            </a:xfrm>
            <a:prstGeom prst="rect">
              <a:avLst/>
            </a:prstGeom>
            <a:noFill/>
          </p:spPr>
          <p:txBody>
            <a:bodyPr wrap="square" rtlCol="0" anchor="ctr">
              <a:spAutoFit/>
            </a:bodyPr>
            <a:lstStyle/>
            <a:p>
              <a:r>
                <a:rPr lang="en-US" sz="1400" b="1">
                  <a:solidFill>
                    <a:schemeClr val="bg1"/>
                  </a:solidFill>
                </a:rPr>
                <a:t>TURNOVER</a:t>
              </a:r>
            </a:p>
          </p:txBody>
        </p:sp>
        <p:sp>
          <p:nvSpPr>
            <p:cNvPr id="17" name="Diamond 16"/>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21" name="Group 20"/>
          <p:cNvGrpSpPr/>
          <p:nvPr/>
        </p:nvGrpSpPr>
        <p:grpSpPr>
          <a:xfrm flipH="1">
            <a:off x="281050" y="804383"/>
            <a:ext cx="4254748" cy="670824"/>
            <a:chOff x="4629600" y="905983"/>
            <a:chExt cx="4254748" cy="670824"/>
          </a:xfrm>
        </p:grpSpPr>
        <p:sp>
          <p:nvSpPr>
            <p:cNvPr id="22" name="Rectangle 21"/>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23" name="TextBox 22"/>
            <p:cNvSpPr txBox="1"/>
            <p:nvPr/>
          </p:nvSpPr>
          <p:spPr>
            <a:xfrm>
              <a:off x="4629600" y="1087506"/>
              <a:ext cx="3573419" cy="307777"/>
            </a:xfrm>
            <a:prstGeom prst="rect">
              <a:avLst/>
            </a:prstGeom>
            <a:noFill/>
          </p:spPr>
          <p:txBody>
            <a:bodyPr wrap="square" rtlCol="0" anchor="ctr">
              <a:spAutoFit/>
            </a:bodyPr>
            <a:lstStyle/>
            <a:p>
              <a:r>
                <a:rPr lang="en-US" sz="1400" b="1">
                  <a:solidFill>
                    <a:schemeClr val="bg1"/>
                  </a:solidFill>
                </a:rPr>
                <a:t>COPIES SOLD</a:t>
              </a:r>
            </a:p>
          </p:txBody>
        </p:sp>
        <p:sp>
          <p:nvSpPr>
            <p:cNvPr id="24" name="Diamond 23"/>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7" name="TextBox 26"/>
          <p:cNvSpPr txBox="1"/>
          <p:nvPr/>
        </p:nvSpPr>
        <p:spPr>
          <a:xfrm>
            <a:off x="649598" y="1335586"/>
            <a:ext cx="936000" cy="215444"/>
          </a:xfrm>
          <a:prstGeom prst="rect">
            <a:avLst/>
          </a:prstGeom>
          <a:noFill/>
        </p:spPr>
        <p:txBody>
          <a:bodyPr wrap="square" rtlCol="0">
            <a:spAutoFit/>
          </a:bodyPr>
          <a:lstStyle/>
          <a:p>
            <a:r>
              <a:rPr lang="en-US" sz="800" i="1"/>
              <a:t>Importance</a:t>
            </a:r>
          </a:p>
        </p:txBody>
      </p:sp>
      <p:graphicFrame>
        <p:nvGraphicFramePr>
          <p:cNvPr id="10" name="Table 9"/>
          <p:cNvGraphicFramePr>
            <a:graphicFrameLocks noGrp="1"/>
          </p:cNvGraphicFramePr>
          <p:nvPr>
            <p:extLst>
              <p:ext uri="{D42A27DB-BD31-4B8C-83A1-F6EECF244321}">
                <p14:modId xmlns:p14="http://schemas.microsoft.com/office/powerpoint/2010/main" val="3802870739"/>
              </p:ext>
            </p:extLst>
          </p:nvPr>
        </p:nvGraphicFramePr>
        <p:xfrm>
          <a:off x="3770418" y="1688790"/>
          <a:ext cx="1728000" cy="2829444"/>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0000"/>
                    </a:ext>
                  </a:extLst>
                </a:gridCol>
              </a:tblGrid>
              <a:tr h="425760">
                <a:tc>
                  <a:txBody>
                    <a:bodyPr/>
                    <a:lstStyle/>
                    <a:p>
                      <a:pPr algn="ctr" fontAlgn="b"/>
                      <a:r>
                        <a:rPr lang="en-US" sz="1100" b="1" i="0" u="none" strike="noStrike">
                          <a:solidFill>
                            <a:srgbClr val="000000"/>
                          </a:solidFill>
                          <a:latin typeface="+mj-lt"/>
                        </a:rPr>
                        <a:t>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171">
                <a:tc>
                  <a:txBody>
                    <a:bodyPr/>
                    <a:lstStyle/>
                    <a:p>
                      <a:pPr algn="ctr" fontAlgn="b"/>
                      <a:r>
                        <a:rPr lang="en-US" sz="1100" b="1" i="0" u="none" strike="noStrike">
                          <a:solidFill>
                            <a:srgbClr val="000000"/>
                          </a:solidFill>
                          <a:latin typeface="+mj-lt"/>
                        </a:rPr>
                        <a:t> Distributors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429">
                <a:tc>
                  <a:txBody>
                    <a:bodyPr/>
                    <a:lstStyle/>
                    <a:p>
                      <a:pPr algn="ctr" fontAlgn="b"/>
                      <a:r>
                        <a:rPr lang="en-US" sz="1100" b="1" i="0" u="none" strike="noStrike">
                          <a:solidFill>
                            <a:srgbClr val="000000"/>
                          </a:solidFill>
                          <a:latin typeface="+mj-lt"/>
                        </a:rPr>
                        <a:t> Schools and Colleges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979">
                <a:tc>
                  <a:txBody>
                    <a:bodyPr/>
                    <a:lstStyle/>
                    <a:p>
                      <a:pPr algn="ctr" fontAlgn="b"/>
                      <a:r>
                        <a:rPr lang="en-US" sz="1100" b="1" i="0" u="none" strike="noStrike">
                          <a:solidFill>
                            <a:srgbClr val="000000"/>
                          </a:solidFill>
                          <a:latin typeface="+mj-lt"/>
                        </a:rPr>
                        <a:t> Internet – Marketplace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9575">
                <a:tc>
                  <a:txBody>
                    <a:bodyPr/>
                    <a:lstStyle/>
                    <a:p>
                      <a:pPr algn="ctr" fontAlgn="b"/>
                      <a:r>
                        <a:rPr lang="en-US" sz="1100" b="1" i="0" u="none" strike="noStrike">
                          <a:solidFill>
                            <a:srgbClr val="000000"/>
                          </a:solidFill>
                          <a:latin typeface="+mj-lt"/>
                        </a:rPr>
                        <a:t> Exclusively Virtual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5530">
                <a:tc>
                  <a:txBody>
                    <a:bodyPr/>
                    <a:lstStyle/>
                    <a:p>
                      <a:pPr algn="ctr" fontAlgn="b"/>
                      <a:r>
                        <a:rPr lang="en-US" sz="1100" b="1" i="0" u="none" strike="noStrike">
                          <a:solidFill>
                            <a:srgbClr val="000000"/>
                          </a:solidFill>
                          <a:latin typeface="+mj-lt"/>
                        </a:rPr>
                        <a:t>Others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9" name="TextBox 28"/>
          <p:cNvSpPr txBox="1"/>
          <p:nvPr/>
        </p:nvSpPr>
        <p:spPr>
          <a:xfrm>
            <a:off x="7869153" y="1329822"/>
            <a:ext cx="936000" cy="215444"/>
          </a:xfrm>
          <a:prstGeom prst="rect">
            <a:avLst/>
          </a:prstGeom>
          <a:noFill/>
        </p:spPr>
        <p:txBody>
          <a:bodyPr wrap="square" rtlCol="0">
            <a:spAutoFit/>
          </a:bodyPr>
          <a:lstStyle/>
          <a:p>
            <a:r>
              <a:rPr lang="en-US" sz="800" i="1"/>
              <a:t>Importance</a:t>
            </a:r>
          </a:p>
        </p:txBody>
      </p:sp>
      <p:graphicFrame>
        <p:nvGraphicFramePr>
          <p:cNvPr id="32" name="Chart 31"/>
          <p:cNvGraphicFramePr>
            <a:graphicFrameLocks/>
          </p:cNvGraphicFramePr>
          <p:nvPr>
            <p:extLst>
              <p:ext uri="{D42A27DB-BD31-4B8C-83A1-F6EECF244321}">
                <p14:modId xmlns:p14="http://schemas.microsoft.com/office/powerpoint/2010/main" val="3306803576"/>
              </p:ext>
            </p:extLst>
          </p:nvPr>
        </p:nvGraphicFramePr>
        <p:xfrm>
          <a:off x="323229" y="1475207"/>
          <a:ext cx="3484625" cy="3380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p:cNvGraphicFramePr>
            <a:graphicFrameLocks/>
          </p:cNvGraphicFramePr>
          <p:nvPr>
            <p:extLst>
              <p:ext uri="{D42A27DB-BD31-4B8C-83A1-F6EECF244321}">
                <p14:modId xmlns:p14="http://schemas.microsoft.com/office/powerpoint/2010/main" val="439552694"/>
              </p:ext>
            </p:extLst>
          </p:nvPr>
        </p:nvGraphicFramePr>
        <p:xfrm>
          <a:off x="5467614" y="1528306"/>
          <a:ext cx="3506941" cy="3198621"/>
        </p:xfrm>
        <a:graphic>
          <a:graphicData uri="http://schemas.openxmlformats.org/drawingml/2006/chart">
            <c:chart xmlns:c="http://schemas.openxmlformats.org/drawingml/2006/chart" xmlns:r="http://schemas.openxmlformats.org/officeDocument/2006/relationships" r:id="rId3"/>
          </a:graphicData>
        </a:graphic>
      </p:graphicFrame>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83" y="991718"/>
            <a:ext cx="399757" cy="271974"/>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2448" y="946431"/>
            <a:ext cx="386725" cy="386725"/>
          </a:xfrm>
          <a:prstGeom prst="rect">
            <a:avLst/>
          </a:prstGeom>
        </p:spPr>
      </p:pic>
      <p:grpSp>
        <p:nvGrpSpPr>
          <p:cNvPr id="39" name="Group 38"/>
          <p:cNvGrpSpPr/>
          <p:nvPr/>
        </p:nvGrpSpPr>
        <p:grpSpPr>
          <a:xfrm>
            <a:off x="3953796" y="4801639"/>
            <a:ext cx="1447800" cy="261610"/>
            <a:chOff x="4953000" y="305209"/>
            <a:chExt cx="1447800" cy="261610"/>
          </a:xfrm>
        </p:grpSpPr>
        <p:grpSp>
          <p:nvGrpSpPr>
            <p:cNvPr id="40" name="Group 39"/>
            <p:cNvGrpSpPr/>
            <p:nvPr/>
          </p:nvGrpSpPr>
          <p:grpSpPr>
            <a:xfrm>
              <a:off x="4953000" y="305209"/>
              <a:ext cx="762000" cy="261610"/>
              <a:chOff x="4953000" y="305209"/>
              <a:chExt cx="762000" cy="261610"/>
            </a:xfrm>
          </p:grpSpPr>
          <p:sp>
            <p:nvSpPr>
              <p:cNvPr id="47" name="Rectangle 46"/>
              <p:cNvSpPr/>
              <p:nvPr/>
            </p:nvSpPr>
            <p:spPr>
              <a:xfrm>
                <a:off x="4953000" y="359814"/>
                <a:ext cx="159010"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8" name="TextBox 47"/>
              <p:cNvSpPr txBox="1"/>
              <p:nvPr/>
            </p:nvSpPr>
            <p:spPr>
              <a:xfrm>
                <a:off x="5112010" y="305209"/>
                <a:ext cx="602990" cy="261610"/>
              </a:xfrm>
              <a:prstGeom prst="rect">
                <a:avLst/>
              </a:prstGeom>
              <a:noFill/>
            </p:spPr>
            <p:txBody>
              <a:bodyPr wrap="square" rtlCol="0">
                <a:spAutoFit/>
              </a:bodyPr>
              <a:lstStyle/>
              <a:p>
                <a:r>
                  <a:rPr lang="en-US" sz="1100"/>
                  <a:t>2019</a:t>
                </a:r>
              </a:p>
            </p:txBody>
          </p:sp>
        </p:grpSp>
        <p:grpSp>
          <p:nvGrpSpPr>
            <p:cNvPr id="41" name="Group 40"/>
            <p:cNvGrpSpPr/>
            <p:nvPr/>
          </p:nvGrpSpPr>
          <p:grpSpPr>
            <a:xfrm>
              <a:off x="5638800" y="305209"/>
              <a:ext cx="762000" cy="261610"/>
              <a:chOff x="6019800" y="305209"/>
              <a:chExt cx="762000" cy="261610"/>
            </a:xfrm>
          </p:grpSpPr>
          <p:sp>
            <p:nvSpPr>
              <p:cNvPr id="45" name="Rectangle 44"/>
              <p:cNvSpPr/>
              <p:nvPr/>
            </p:nvSpPr>
            <p:spPr>
              <a:xfrm>
                <a:off x="6019800" y="359814"/>
                <a:ext cx="159010"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6" name="TextBox 45"/>
              <p:cNvSpPr txBox="1"/>
              <p:nvPr/>
            </p:nvSpPr>
            <p:spPr>
              <a:xfrm>
                <a:off x="6178810" y="305209"/>
                <a:ext cx="602990" cy="261610"/>
              </a:xfrm>
              <a:prstGeom prst="rect">
                <a:avLst/>
              </a:prstGeom>
              <a:noFill/>
            </p:spPr>
            <p:txBody>
              <a:bodyPr wrap="square" rtlCol="0">
                <a:spAutoFit/>
              </a:bodyPr>
              <a:lstStyle/>
              <a:p>
                <a:r>
                  <a:rPr lang="en-US" sz="1100"/>
                  <a:t>2020</a:t>
                </a:r>
              </a:p>
            </p:txBody>
          </p:sp>
        </p:grpSp>
      </p:grpSp>
      <p:sp>
        <p:nvSpPr>
          <p:cNvPr id="30" name="Text Placeholder 2"/>
          <p:cNvSpPr>
            <a:spLocks noGrp="1"/>
          </p:cNvSpPr>
          <p:nvPr>
            <p:ph type="body" idx="15"/>
          </p:nvPr>
        </p:nvSpPr>
        <p:spPr>
          <a:xfrm>
            <a:off x="594359" y="4780026"/>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41270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1337;p211"/>
          <p:cNvSpPr txBox="1">
            <a:spLocks noGrp="1"/>
          </p:cNvSpPr>
          <p:nvPr>
            <p:ph type="title"/>
          </p:nvPr>
        </p:nvSpPr>
        <p:spPr>
          <a:xfrm>
            <a:off x="635530" y="1715135"/>
            <a:ext cx="3086103" cy="428700"/>
          </a:xfrm>
          <a:prstGeom prst="rect">
            <a:avLst/>
          </a:prstGeom>
          <a:noFill/>
          <a:ln>
            <a:noFill/>
          </a:ln>
        </p:spPr>
        <p:txBody>
          <a:bodyPr spcFirstLastPara="1" wrap="square" lIns="91425" tIns="0" rIns="91425" bIns="0" anchor="ctr" anchorCtr="0">
            <a:noAutofit/>
          </a:bodyPr>
          <a:lstStyle/>
          <a:p>
            <a:pPr lvl="0">
              <a:spcBef>
                <a:spcPts val="0"/>
              </a:spcBef>
              <a:buClr>
                <a:schemeClr val="dk2"/>
              </a:buClr>
              <a:buSzPts val="2800"/>
            </a:pPr>
            <a:r>
              <a:rPr lang="en-US" sz="3200" dirty="0">
                <a:solidFill>
                  <a:schemeClr val="tx1"/>
                </a:solidFill>
              </a:rPr>
              <a:t>PRODUCTION AND SALES OF THE
BRAZILIAN EDITORIAL SECTOR</a:t>
            </a:r>
          </a:p>
        </p:txBody>
      </p:sp>
      <p:sp>
        <p:nvSpPr>
          <p:cNvPr id="39" name="Rectangle 38">
            <a:hlinkClick r:id="rId2"/>
          </p:cNvPr>
          <p:cNvSpPr/>
          <p:nvPr/>
        </p:nvSpPr>
        <p:spPr>
          <a:xfrm>
            <a:off x="523441" y="4877908"/>
            <a:ext cx="2880000" cy="215444"/>
          </a:xfrm>
          <a:prstGeom prst="rect">
            <a:avLst/>
          </a:prstGeom>
        </p:spPr>
        <p:txBody>
          <a:bodyPr wrap="square" anchor="ctr">
            <a:spAutoFit/>
          </a:bodyPr>
          <a:lstStyle/>
          <a:p>
            <a:pPr lvl="0"/>
            <a:r>
              <a:rPr lang="en-US" sz="800">
                <a:solidFill>
                  <a:srgbClr val="000000"/>
                </a:solidFill>
              </a:rPr>
              <a:t>Access historical data at: https://snel.org.br/pesquisas</a:t>
            </a:r>
            <a:r>
              <a:rPr lang="en-US" sz="800">
                <a:solidFill>
                  <a:srgbClr val="000000"/>
                </a:solidFill>
                <a:hlinkClick r:id="rId2"/>
              </a:rPr>
              <a:t>/</a:t>
            </a:r>
          </a:p>
        </p:txBody>
      </p:sp>
      <p:sp>
        <p:nvSpPr>
          <p:cNvPr id="40" name="Rectangle 39">
            <a:hlinkClick r:id="rId3"/>
          </p:cNvPr>
          <p:cNvSpPr/>
          <p:nvPr/>
        </p:nvSpPr>
        <p:spPr>
          <a:xfrm>
            <a:off x="3287233" y="4877908"/>
            <a:ext cx="2645276" cy="215444"/>
          </a:xfrm>
          <a:prstGeom prst="rect">
            <a:avLst/>
          </a:prstGeom>
        </p:spPr>
        <p:txBody>
          <a:bodyPr wrap="none" anchor="ctr">
            <a:spAutoFit/>
          </a:bodyPr>
          <a:lstStyle/>
          <a:p>
            <a:r>
              <a:rPr lang="en-US" sz="800">
                <a:solidFill>
                  <a:srgbClr val="000000"/>
                </a:solidFill>
              </a:rPr>
              <a:t>or     </a:t>
            </a:r>
            <a:r>
              <a:rPr lang="en-US" sz="800">
                <a:solidFill>
                  <a:srgbClr val="000000"/>
                </a:solidFill>
                <a:latin typeface="Arial" panose="020B0604020202020204" pitchFamily="34" charset="0"/>
                <a:cs typeface="Arial" panose="020B0604020202020204" pitchFamily="34" charset="0"/>
              </a:rPr>
              <a:t>http://cbl.org.br</a:t>
            </a:r>
            <a:r>
              <a:rPr lang="en-US" sz="800">
                <a:latin typeface="Arial" panose="020B0604020202020204" pitchFamily="34" charset="0"/>
                <a:cs typeface="Arial" panose="020B0604020202020204" pitchFamily="34" charset="0"/>
              </a:rPr>
              <a:t>/servicos/pesquisas-de-mercado</a:t>
            </a:r>
            <a:r>
              <a:rPr lang="en-US" sz="800"/>
              <a:t> </a:t>
            </a:r>
          </a:p>
        </p:txBody>
      </p:sp>
      <p:cxnSp>
        <p:nvCxnSpPr>
          <p:cNvPr id="5" name="Straight Connector 4"/>
          <p:cNvCxnSpPr/>
          <p:nvPr/>
        </p:nvCxnSpPr>
        <p:spPr>
          <a:xfrm>
            <a:off x="635530" y="1885950"/>
            <a:ext cx="3312000" cy="0"/>
          </a:xfrm>
          <a:prstGeom prst="line">
            <a:avLst/>
          </a:prstGeom>
          <a:ln w="28575"/>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620233" y="3943350"/>
            <a:ext cx="3056864" cy="866431"/>
            <a:chOff x="609600" y="3790950"/>
            <a:chExt cx="3056864" cy="866431"/>
          </a:xfrm>
        </p:grpSpPr>
        <p:sp>
          <p:nvSpPr>
            <p:cNvPr id="45" name="Rectangle 44"/>
            <p:cNvSpPr/>
            <p:nvPr/>
          </p:nvSpPr>
          <p:spPr>
            <a:xfrm>
              <a:off x="609600" y="3937381"/>
              <a:ext cx="3056864" cy="72000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6" name="Rectangle 45"/>
            <p:cNvSpPr/>
            <p:nvPr/>
          </p:nvSpPr>
          <p:spPr>
            <a:xfrm>
              <a:off x="609600" y="3790950"/>
              <a:ext cx="3056864" cy="144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t>REPORT DEVELOPED BY:</a:t>
              </a:r>
            </a:p>
          </p:txBody>
        </p:sp>
      </p:gr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86" y="4152791"/>
            <a:ext cx="812213" cy="574417"/>
          </a:xfrm>
          <a:prstGeom prst="rect">
            <a:avLst/>
          </a:prstGeom>
        </p:spPr>
      </p:pic>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607" y="4138282"/>
            <a:ext cx="603434" cy="603434"/>
          </a:xfrm>
          <a:prstGeom prst="rect">
            <a:avLst/>
          </a:prstGeom>
        </p:spPr>
      </p:pic>
      <p:pic>
        <p:nvPicPr>
          <p:cNvPr id="49" name="Picture 4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88649" y="4287592"/>
            <a:ext cx="859848" cy="304815"/>
          </a:xfrm>
          <a:prstGeom prst="rect">
            <a:avLst/>
          </a:prstGeom>
        </p:spPr>
      </p:pic>
      <p:sp>
        <p:nvSpPr>
          <p:cNvPr id="6" name="Rectangle 5"/>
          <p:cNvSpPr/>
          <p:nvPr/>
        </p:nvSpPr>
        <p:spPr>
          <a:xfrm>
            <a:off x="4343400" y="438150"/>
            <a:ext cx="1980000" cy="1980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1" name="Rectangle 40"/>
          <p:cNvSpPr/>
          <p:nvPr/>
        </p:nvSpPr>
        <p:spPr>
          <a:xfrm>
            <a:off x="6477000" y="438150"/>
            <a:ext cx="1980000" cy="19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2" name="Rectangle 41"/>
          <p:cNvSpPr/>
          <p:nvPr/>
        </p:nvSpPr>
        <p:spPr>
          <a:xfrm>
            <a:off x="4348716" y="2503332"/>
            <a:ext cx="1980000" cy="19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3" name="Rectangle 42"/>
          <p:cNvSpPr/>
          <p:nvPr/>
        </p:nvSpPr>
        <p:spPr>
          <a:xfrm>
            <a:off x="6477000" y="2531242"/>
            <a:ext cx="1980000" cy="1980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Rectangle 8"/>
          <p:cNvSpPr/>
          <p:nvPr/>
        </p:nvSpPr>
        <p:spPr>
          <a:xfrm>
            <a:off x="4543897" y="1660327"/>
            <a:ext cx="1567843" cy="307777"/>
          </a:xfrm>
          <a:prstGeom prst="rect">
            <a:avLst/>
          </a:prstGeom>
        </p:spPr>
        <p:txBody>
          <a:bodyPr wrap="square">
            <a:spAutoFit/>
          </a:bodyPr>
          <a:lstStyle/>
          <a:p>
            <a:r>
              <a:rPr lang="en-US" sz="1400" b="1" dirty="0">
                <a:solidFill>
                  <a:schemeClr val="bg1"/>
                </a:solidFill>
                <a:latin typeface="tahoma, sans-serif"/>
              </a:rPr>
              <a:t>Industry Portrait</a:t>
            </a:r>
          </a:p>
        </p:txBody>
      </p:sp>
      <p:sp>
        <p:nvSpPr>
          <p:cNvPr id="50" name="Rectangle 49"/>
          <p:cNvSpPr/>
          <p:nvPr/>
        </p:nvSpPr>
        <p:spPr>
          <a:xfrm>
            <a:off x="6477001" y="1660327"/>
            <a:ext cx="1980000" cy="715581"/>
          </a:xfrm>
          <a:prstGeom prst="rect">
            <a:avLst/>
          </a:prstGeom>
        </p:spPr>
        <p:txBody>
          <a:bodyPr wrap="square">
            <a:spAutoFit/>
          </a:bodyPr>
          <a:lstStyle/>
          <a:p>
            <a:r>
              <a:rPr lang="en-US" sz="1350" b="1" dirty="0">
                <a:solidFill>
                  <a:schemeClr val="bg1"/>
                </a:solidFill>
                <a:latin typeface="tahoma, sans-serif"/>
              </a:rPr>
              <a:t>Longest-lasting</a:t>
            </a:r>
            <a:r>
              <a:rPr lang="en-US" sz="1350" dirty="0">
                <a:solidFill>
                  <a:schemeClr val="bg1"/>
                </a:solidFill>
                <a:latin typeface="tahoma, sans-serif"/>
              </a:rPr>
              <a:t> research in the country and in Latin America</a:t>
            </a:r>
          </a:p>
        </p:txBody>
      </p:sp>
      <p:sp>
        <p:nvSpPr>
          <p:cNvPr id="10" name="Rectangle 9"/>
          <p:cNvSpPr/>
          <p:nvPr/>
        </p:nvSpPr>
        <p:spPr>
          <a:xfrm>
            <a:off x="4364666" y="3275782"/>
            <a:ext cx="1936749" cy="1015663"/>
          </a:xfrm>
          <a:prstGeom prst="rect">
            <a:avLst/>
          </a:prstGeom>
        </p:spPr>
        <p:txBody>
          <a:bodyPr wrap="square">
            <a:spAutoFit/>
          </a:bodyPr>
          <a:lstStyle/>
          <a:p>
            <a:r>
              <a:rPr lang="en-US" sz="1200">
                <a:solidFill>
                  <a:schemeClr val="bg1"/>
                </a:solidFill>
                <a:latin typeface="tahoma, sans-serif"/>
              </a:rPr>
              <a:t>Its characteristic is </a:t>
            </a:r>
            <a:r>
              <a:rPr lang="en-US" sz="1200" b="1">
                <a:solidFill>
                  <a:schemeClr val="bg1"/>
                </a:solidFill>
                <a:latin typeface="tahoma, sans-serif"/>
              </a:rPr>
              <a:t>greater coverage</a:t>
            </a:r>
            <a:r>
              <a:rPr lang="en-US" sz="1200">
                <a:solidFill>
                  <a:schemeClr val="bg1"/>
                </a:solidFill>
                <a:latin typeface="tahoma, sans-serif"/>
              </a:rPr>
              <a:t> in </a:t>
            </a:r>
          </a:p>
          <a:p>
            <a:r>
              <a:rPr lang="en-US" sz="1200">
                <a:solidFill>
                  <a:schemeClr val="bg1"/>
                </a:solidFill>
                <a:latin typeface="tahoma, sans-serif"/>
              </a:rPr>
              <a:t>terms of </a:t>
            </a:r>
            <a:r>
              <a:rPr lang="en-US" sz="1200" b="1">
                <a:solidFill>
                  <a:schemeClr val="bg1"/>
                </a:solidFill>
                <a:latin typeface="tahoma, sans-serif"/>
              </a:rPr>
              <a:t>channel coverage </a:t>
            </a:r>
            <a:r>
              <a:rPr lang="en-US" sz="1200">
                <a:solidFill>
                  <a:schemeClr val="bg1"/>
                </a:solidFill>
                <a:latin typeface="tahoma, sans-serif"/>
              </a:rPr>
              <a:t>and the </a:t>
            </a:r>
            <a:r>
              <a:rPr lang="en-US" sz="1200" b="1">
                <a:solidFill>
                  <a:schemeClr val="bg1"/>
                </a:solidFill>
                <a:latin typeface="tahoma, sans-serif"/>
              </a:rPr>
              <a:t>entire market</a:t>
            </a:r>
            <a:r>
              <a:rPr lang="en-US" sz="1200">
                <a:solidFill>
                  <a:schemeClr val="bg1"/>
                </a:solidFill>
                <a:latin typeface="tahoma, sans-serif"/>
              </a:rPr>
              <a:t>.</a:t>
            </a:r>
          </a:p>
        </p:txBody>
      </p:sp>
      <p:sp>
        <p:nvSpPr>
          <p:cNvPr id="51" name="Rectangle 50"/>
          <p:cNvSpPr/>
          <p:nvPr/>
        </p:nvSpPr>
        <p:spPr>
          <a:xfrm>
            <a:off x="6449699" y="3278177"/>
            <a:ext cx="2007301" cy="1172629"/>
          </a:xfrm>
          <a:prstGeom prst="rect">
            <a:avLst/>
          </a:prstGeom>
        </p:spPr>
        <p:txBody>
          <a:bodyPr wrap="square">
            <a:spAutoFit/>
          </a:bodyPr>
          <a:lstStyle/>
          <a:p>
            <a:r>
              <a:rPr lang="en-US" sz="1170" dirty="0">
                <a:solidFill>
                  <a:schemeClr val="bg1"/>
                </a:solidFill>
                <a:latin typeface="tahoma, sans-serif"/>
              </a:rPr>
              <a:t>It is an </a:t>
            </a:r>
            <a:r>
              <a:rPr lang="en-US" sz="1170" b="1" dirty="0">
                <a:solidFill>
                  <a:schemeClr val="bg1"/>
                </a:solidFill>
                <a:latin typeface="tahoma, sans-serif"/>
              </a:rPr>
              <a:t>annual photograph</a:t>
            </a:r>
            <a:r>
              <a:rPr lang="en-US" sz="1170" dirty="0">
                <a:solidFill>
                  <a:schemeClr val="bg1"/>
                </a:solidFill>
                <a:latin typeface="tahoma, sans-serif"/>
              </a:rPr>
              <a:t> of the </a:t>
            </a:r>
            <a:r>
              <a:rPr lang="en-US" sz="1170" b="1" dirty="0">
                <a:solidFill>
                  <a:schemeClr val="bg1"/>
                </a:solidFill>
                <a:latin typeface="tahoma, sans-serif"/>
              </a:rPr>
              <a:t>book market</a:t>
            </a:r>
            <a:r>
              <a:rPr lang="en-US" sz="1170" dirty="0">
                <a:solidFill>
                  <a:schemeClr val="bg1"/>
                </a:solidFill>
                <a:latin typeface="tahoma, sans-serif"/>
              </a:rPr>
              <a:t> that, added to previous years, allows us to analyze the evolution and changes in the industry.</a:t>
            </a:r>
          </a:p>
        </p:txBody>
      </p:sp>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6669" y="796715"/>
            <a:ext cx="624093" cy="631435"/>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0073" y="637575"/>
            <a:ext cx="862327" cy="1004080"/>
          </a:xfrm>
          <a:prstGeom prst="rect">
            <a:avLst/>
          </a:prstGeom>
        </p:spPr>
      </p:pic>
      <p:pic>
        <p:nvPicPr>
          <p:cNvPr id="56" name="Picture 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6789" y="2653407"/>
            <a:ext cx="569877" cy="603504"/>
          </a:xfrm>
          <a:prstGeom prst="rect">
            <a:avLst/>
          </a:prstGeom>
        </p:spPr>
      </p:pic>
      <p:pic>
        <p:nvPicPr>
          <p:cNvPr id="57" name="Picture 5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2680839"/>
            <a:ext cx="540595" cy="548640"/>
          </a:xfrm>
          <a:prstGeom prst="rect">
            <a:avLst/>
          </a:prstGeom>
        </p:spPr>
      </p:pic>
    </p:spTree>
    <p:extLst>
      <p:ext uri="{BB962C8B-B14F-4D97-AF65-F5344CB8AC3E}">
        <p14:creationId xmlns:p14="http://schemas.microsoft.com/office/powerpoint/2010/main" val="6224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344977" y="2930234"/>
            <a:ext cx="1676400" cy="307777"/>
          </a:xfrm>
          <a:prstGeom prst="rect">
            <a:avLst/>
          </a:prstGeom>
          <a:noFill/>
        </p:spPr>
        <p:txBody>
          <a:bodyPr wrap="square" rtlCol="0">
            <a:spAutoFit/>
          </a:bodyPr>
          <a:lstStyle/>
          <a:p>
            <a:pPr algn="ctr"/>
            <a:r>
              <a:rPr lang="en-US" sz="1400" b="1"/>
              <a:t>TURNOVER</a:t>
            </a:r>
          </a:p>
        </p:txBody>
      </p:sp>
      <p:sp>
        <p:nvSpPr>
          <p:cNvPr id="6" name="Rectangle 5"/>
          <p:cNvSpPr/>
          <p:nvPr/>
        </p:nvSpPr>
        <p:spPr>
          <a:xfrm>
            <a:off x="7315200" y="0"/>
            <a:ext cx="18288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220" y="1130371"/>
            <a:ext cx="725982" cy="464350"/>
          </a:xfrm>
          <a:prstGeom prst="rect">
            <a:avLst/>
          </a:prstGeom>
        </p:spPr>
      </p:pic>
      <p:sp>
        <p:nvSpPr>
          <p:cNvPr id="2" name="Title 1"/>
          <p:cNvSpPr>
            <a:spLocks noGrp="1"/>
          </p:cNvSpPr>
          <p:nvPr>
            <p:ph type="title"/>
          </p:nvPr>
        </p:nvSpPr>
        <p:spPr>
          <a:xfrm>
            <a:off x="594360" y="285750"/>
            <a:ext cx="8166672" cy="433917"/>
          </a:xfrm>
        </p:spPr>
        <p:txBody>
          <a:bodyPr/>
          <a:lstStyle/>
          <a:p>
            <a:r>
              <a:rPr lang="en-US"/>
              <a:t>SUBSECTORS – OBRAS GERAIS</a:t>
            </a:r>
          </a:p>
        </p:txBody>
      </p: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4124" t="26201" r="14389" b="69632"/>
          <a:stretch/>
        </p:blipFill>
        <p:spPr bwMode="auto">
          <a:xfrm>
            <a:off x="8616872" y="0"/>
            <a:ext cx="212803" cy="3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315200" y="605724"/>
            <a:ext cx="1656000" cy="276999"/>
          </a:xfrm>
          <a:prstGeom prst="rect">
            <a:avLst/>
          </a:prstGeom>
          <a:noFill/>
        </p:spPr>
        <p:txBody>
          <a:bodyPr wrap="square" rtlCol="0">
            <a:spAutoFit/>
          </a:bodyPr>
          <a:lstStyle/>
          <a:p>
            <a:r>
              <a:rPr lang="en-US" sz="1200" b="1">
                <a:solidFill>
                  <a:schemeClr val="bg1"/>
                </a:solidFill>
              </a:rPr>
              <a:t>REAL</a:t>
            </a:r>
          </a:p>
        </p:txBody>
      </p:sp>
      <p:sp>
        <p:nvSpPr>
          <p:cNvPr id="13" name="Rectangle 12"/>
          <p:cNvSpPr/>
          <p:nvPr/>
        </p:nvSpPr>
        <p:spPr>
          <a:xfrm>
            <a:off x="7704618" y="705639"/>
            <a:ext cx="877163" cy="369332"/>
          </a:xfrm>
          <a:prstGeom prst="rect">
            <a:avLst/>
          </a:prstGeom>
        </p:spPr>
        <p:txBody>
          <a:bodyPr wrap="none">
            <a:spAutoFit/>
          </a:bodyPr>
          <a:lstStyle/>
          <a:p>
            <a:r>
              <a:rPr lang="en-US" b="1" dirty="0">
                <a:solidFill>
                  <a:schemeClr val="bg1"/>
                </a:solidFill>
              </a:rPr>
              <a:t> BEHAVIOR</a:t>
            </a:r>
          </a:p>
        </p:txBody>
      </p:sp>
      <p:sp>
        <p:nvSpPr>
          <p:cNvPr id="15" name="TextBox 14"/>
          <p:cNvSpPr txBox="1"/>
          <p:nvPr/>
        </p:nvSpPr>
        <p:spPr>
          <a:xfrm>
            <a:off x="7696200" y="2523743"/>
            <a:ext cx="1066800" cy="461665"/>
          </a:xfrm>
          <a:prstGeom prst="rect">
            <a:avLst/>
          </a:prstGeom>
          <a:noFill/>
        </p:spPr>
        <p:txBody>
          <a:bodyPr wrap="square" rtlCol="0">
            <a:spAutoFit/>
          </a:bodyPr>
          <a:lstStyle/>
          <a:p>
            <a:pPr algn="ctr"/>
            <a:r>
              <a:rPr lang="en-US" sz="1200">
                <a:solidFill>
                  <a:schemeClr val="bg1"/>
                </a:solidFill>
              </a:rPr>
              <a:t>SALES TO THE </a:t>
            </a:r>
          </a:p>
          <a:p>
            <a:pPr algn="ctr"/>
            <a:r>
              <a:rPr lang="en-US" sz="1200" b="1">
                <a:solidFill>
                  <a:schemeClr val="accent4"/>
                </a:solidFill>
              </a:rPr>
              <a:t>MARKET</a:t>
            </a:r>
          </a:p>
        </p:txBody>
      </p:sp>
      <p:sp>
        <p:nvSpPr>
          <p:cNvPr id="16" name="TextBox 15"/>
          <p:cNvSpPr txBox="1"/>
          <p:nvPr/>
        </p:nvSpPr>
        <p:spPr>
          <a:xfrm>
            <a:off x="7315200" y="4211029"/>
            <a:ext cx="1828800" cy="430887"/>
          </a:xfrm>
          <a:prstGeom prst="rect">
            <a:avLst/>
          </a:prstGeom>
          <a:noFill/>
        </p:spPr>
        <p:txBody>
          <a:bodyPr wrap="square" rtlCol="0">
            <a:spAutoFit/>
          </a:bodyPr>
          <a:lstStyle/>
          <a:p>
            <a:pPr algn="ctr"/>
            <a:r>
              <a:rPr lang="en-US" sz="1200">
                <a:solidFill>
                  <a:schemeClr val="bg1"/>
                </a:solidFill>
              </a:rPr>
              <a:t>TOTAL </a:t>
            </a:r>
            <a:r>
              <a:rPr lang="en-US" sz="1200" b="1">
                <a:solidFill>
                  <a:schemeClr val="accent4"/>
                </a:solidFill>
              </a:rPr>
              <a:t>SALES </a:t>
            </a:r>
          </a:p>
          <a:p>
            <a:pPr algn="ctr"/>
            <a:r>
              <a:rPr lang="en-US" sz="1000" i="1">
                <a:solidFill>
                  <a:schemeClr val="bg1"/>
                </a:solidFill>
              </a:rPr>
              <a:t>(MARKET + GOVERNMENT)</a:t>
            </a:r>
          </a:p>
        </p:txBody>
      </p:sp>
      <p:cxnSp>
        <p:nvCxnSpPr>
          <p:cNvPr id="18" name="Straight Connector 17"/>
          <p:cNvCxnSpPr/>
          <p:nvPr/>
        </p:nvCxnSpPr>
        <p:spPr>
          <a:xfrm>
            <a:off x="7543800" y="3105150"/>
            <a:ext cx="1427400" cy="0"/>
          </a:xfrm>
          <a:prstGeom prst="line">
            <a:avLst/>
          </a:prstGeom>
          <a:ln w="3175">
            <a:solidFill>
              <a:schemeClr val="bg1">
                <a:lumMod val="9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9" name="Right Arrow 18"/>
          <p:cNvSpPr/>
          <p:nvPr/>
        </p:nvSpPr>
        <p:spPr>
          <a:xfrm rot="5400000" flipV="1">
            <a:off x="7334486" y="2080756"/>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Box 19"/>
          <p:cNvSpPr txBox="1"/>
          <p:nvPr/>
        </p:nvSpPr>
        <p:spPr>
          <a:xfrm>
            <a:off x="7565068" y="1909226"/>
            <a:ext cx="1368000" cy="584775"/>
          </a:xfrm>
          <a:prstGeom prst="rect">
            <a:avLst/>
          </a:prstGeom>
          <a:noFill/>
        </p:spPr>
        <p:txBody>
          <a:bodyPr wrap="square" rtlCol="0">
            <a:spAutoFit/>
          </a:bodyPr>
          <a:lstStyle>
            <a:defPPr>
              <a:defRPr lang="en-US"/>
            </a:defPPr>
            <a:lvl1pPr algn="ctr">
              <a:defRPr sz="3200" b="1">
                <a:solidFill>
                  <a:srgbClr val="2AA719"/>
                </a:solidFill>
              </a:defRPr>
            </a:lvl1pPr>
          </a:lstStyle>
          <a:p>
            <a:r>
              <a:rPr lang="en-US">
                <a:solidFill>
                  <a:srgbClr val="FF0000"/>
                </a:solidFill>
              </a:rPr>
              <a:t>-1%</a:t>
            </a:r>
          </a:p>
        </p:txBody>
      </p:sp>
      <p:sp>
        <p:nvSpPr>
          <p:cNvPr id="21" name="TextBox 20"/>
          <p:cNvSpPr txBox="1"/>
          <p:nvPr/>
        </p:nvSpPr>
        <p:spPr>
          <a:xfrm>
            <a:off x="7685990" y="3586199"/>
            <a:ext cx="1368000" cy="584775"/>
          </a:xfrm>
          <a:prstGeom prst="rect">
            <a:avLst/>
          </a:prstGeom>
          <a:noFill/>
        </p:spPr>
        <p:txBody>
          <a:bodyPr wrap="square" rtlCol="0">
            <a:spAutoFit/>
          </a:bodyPr>
          <a:lstStyle/>
          <a:p>
            <a:pPr algn="ctr"/>
            <a:r>
              <a:rPr lang="en-US" sz="3200" b="1">
                <a:solidFill>
                  <a:srgbClr val="FF0000"/>
                </a:solidFill>
              </a:rPr>
              <a:t>-12%</a:t>
            </a:r>
          </a:p>
        </p:txBody>
      </p:sp>
      <p:sp>
        <p:nvSpPr>
          <p:cNvPr id="22" name="Right Arrow 21"/>
          <p:cNvSpPr/>
          <p:nvPr/>
        </p:nvSpPr>
        <p:spPr>
          <a:xfrm rot="5400000">
            <a:off x="7334486" y="3734587"/>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4"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4221635842"/>
              </p:ext>
            </p:extLst>
          </p:nvPr>
        </p:nvGraphicFramePr>
        <p:xfrm>
          <a:off x="817124" y="824781"/>
          <a:ext cx="6115342" cy="4055414"/>
        </p:xfrm>
        <a:graphic>
          <a:graphicData uri="http://schemas.openxmlformats.org/drawingml/2006/table">
            <a:tbl>
              <a:tblPr bandRow="1">
                <a:tableStyleId>{2D5ABB26-0587-4C30-8999-92F81FD0307C}</a:tableStyleId>
              </a:tblPr>
              <a:tblGrid>
                <a:gridCol w="2385656">
                  <a:extLst>
                    <a:ext uri="{9D8B030D-6E8A-4147-A177-3AD203B41FA5}">
                      <a16:colId xmlns:a16="http://schemas.microsoft.com/office/drawing/2014/main" val="20000"/>
                    </a:ext>
                  </a:extLst>
                </a:gridCol>
                <a:gridCol w="1411234">
                  <a:extLst>
                    <a:ext uri="{9D8B030D-6E8A-4147-A177-3AD203B41FA5}">
                      <a16:colId xmlns:a16="http://schemas.microsoft.com/office/drawing/2014/main" val="20001"/>
                    </a:ext>
                  </a:extLst>
                </a:gridCol>
                <a:gridCol w="1276829">
                  <a:extLst>
                    <a:ext uri="{9D8B030D-6E8A-4147-A177-3AD203B41FA5}">
                      <a16:colId xmlns:a16="http://schemas.microsoft.com/office/drawing/2014/main" val="20002"/>
                    </a:ext>
                  </a:extLst>
                </a:gridCol>
                <a:gridCol w="1041623">
                  <a:extLst>
                    <a:ext uri="{9D8B030D-6E8A-4147-A177-3AD203B41FA5}">
                      <a16:colId xmlns:a16="http://schemas.microsoft.com/office/drawing/2014/main" val="20003"/>
                    </a:ext>
                  </a:extLst>
                </a:gridCol>
              </a:tblGrid>
              <a:tr h="683081">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600" b="1" u="none" strike="noStrike">
                          <a:solidFill>
                            <a:schemeClr val="bg1"/>
                          </a:solidFill>
                        </a:rPr>
                        <a:t>VAR.</a:t>
                      </a:r>
                      <a:r>
                        <a:rPr lang="en-US" sz="16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16049">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1291">
                <a:tc>
                  <a:txBody>
                    <a:bodyPr/>
                    <a:lstStyle/>
                    <a:p>
                      <a:pPr algn="r" fontAlgn="b"/>
                      <a:r>
                        <a:rPr lang="en-US" sz="1100" b="1" u="none" strike="noStrike"/>
                        <a:t>TITLES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21,300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21,599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2925">
                <a:tc>
                  <a:txBody>
                    <a:bodyPr/>
                    <a:lstStyle/>
                    <a:p>
                      <a:pPr algn="r" fontAlgn="b"/>
                      <a:r>
                        <a:rPr lang="en-US" sz="1100" b="1" u="none" strike="noStrike"/>
                        <a:t>COPIES</a:t>
                      </a:r>
                    </a:p>
                    <a:p>
                      <a:pPr algn="r" fontAlgn="b"/>
                      <a:r>
                        <a:rPr lang="en-US" sz="1100" b="1" u="none" strike="noStrike"/>
                        <a:t>PRODUCED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110,228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80,581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2147">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9517">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517">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1,269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517">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-75.6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2147">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9517">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126,863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94,718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9517">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89,045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88,081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9517">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37,818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6,637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-82.5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546" y="892429"/>
            <a:ext cx="258720" cy="474320"/>
          </a:xfrm>
          <a:prstGeom prst="rect">
            <a:avLst/>
          </a:prstGeom>
        </p:spPr>
      </p:pic>
      <p:cxnSp>
        <p:nvCxnSpPr>
          <p:cNvPr id="33" name="Straight Connector 32"/>
          <p:cNvCxnSpPr/>
          <p:nvPr/>
        </p:nvCxnSpPr>
        <p:spPr>
          <a:xfrm>
            <a:off x="534600" y="2437582"/>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4600" y="3722349"/>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1906200" y="1638555"/>
            <a:ext cx="213415" cy="684000"/>
            <a:chOff x="1752600" y="1735517"/>
            <a:chExt cx="213415" cy="684000"/>
          </a:xfrm>
        </p:grpSpPr>
        <p:cxnSp>
          <p:nvCxnSpPr>
            <p:cNvPr id="45" name="Straight Connector 44"/>
            <p:cNvCxnSpPr/>
            <p:nvPr/>
          </p:nvCxnSpPr>
          <p:spPr>
            <a:xfrm flipH="1">
              <a:off x="1966015" y="1735517"/>
              <a:ext cx="0" cy="68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rot="16200000" flipH="1">
              <a:off x="1734600" y="1987517"/>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extBox 48"/>
          <p:cNvSpPr txBox="1"/>
          <p:nvPr/>
        </p:nvSpPr>
        <p:spPr>
          <a:xfrm>
            <a:off x="338656" y="1808667"/>
            <a:ext cx="1676400" cy="307777"/>
          </a:xfrm>
          <a:prstGeom prst="rect">
            <a:avLst/>
          </a:prstGeom>
          <a:noFill/>
        </p:spPr>
        <p:txBody>
          <a:bodyPr wrap="square" rtlCol="0">
            <a:spAutoFit/>
          </a:bodyPr>
          <a:lstStyle/>
          <a:p>
            <a:pPr algn="ctr"/>
            <a:r>
              <a:rPr lang="en-US" sz="1400" b="1"/>
              <a:t>PRODUCTION</a:t>
            </a:r>
          </a:p>
        </p:txBody>
      </p:sp>
      <p:grpSp>
        <p:nvGrpSpPr>
          <p:cNvPr id="50" name="Group 49"/>
          <p:cNvGrpSpPr/>
          <p:nvPr/>
        </p:nvGrpSpPr>
        <p:grpSpPr>
          <a:xfrm>
            <a:off x="1912521" y="2559320"/>
            <a:ext cx="213415" cy="1044000"/>
            <a:chOff x="1752600" y="1534715"/>
            <a:chExt cx="213415" cy="1044000"/>
          </a:xfrm>
        </p:grpSpPr>
        <p:cxnSp>
          <p:nvCxnSpPr>
            <p:cNvPr id="51" name="Straight Connector 50"/>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2" name="Isosceles Triangle 51"/>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1906200" y="3835520"/>
            <a:ext cx="213415" cy="1044000"/>
            <a:chOff x="1752600" y="1534715"/>
            <a:chExt cx="213415" cy="1044000"/>
          </a:xfrm>
        </p:grpSpPr>
        <p:cxnSp>
          <p:nvCxnSpPr>
            <p:cNvPr id="56" name="Straight Connector 55"/>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7" name="Isosceles Triangle 56"/>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338656" y="4095910"/>
            <a:ext cx="1676400" cy="523220"/>
          </a:xfrm>
          <a:prstGeom prst="rect">
            <a:avLst/>
          </a:prstGeom>
          <a:noFill/>
        </p:spPr>
        <p:txBody>
          <a:bodyPr wrap="square" rtlCol="0">
            <a:spAutoFit/>
          </a:bodyPr>
          <a:lstStyle/>
          <a:p>
            <a:pPr algn="ctr"/>
            <a:r>
              <a:rPr lang="en-US" sz="1400" b="1"/>
              <a:t>COPIES</a:t>
            </a:r>
          </a:p>
          <a:p>
            <a:pPr algn="ctr"/>
            <a:r>
              <a:rPr lang="en-US" sz="1400" b="1"/>
              <a:t>SOLD</a:t>
            </a:r>
          </a:p>
        </p:txBody>
      </p:sp>
      <p:sp>
        <p:nvSpPr>
          <p:cNvPr id="42" name="TextBox 41"/>
          <p:cNvSpPr txBox="1"/>
          <p:nvPr/>
        </p:nvSpPr>
        <p:spPr>
          <a:xfrm>
            <a:off x="2185139" y="2266949"/>
            <a:ext cx="1167661" cy="215444"/>
          </a:xfrm>
          <a:prstGeom prst="rect">
            <a:avLst/>
          </a:prstGeom>
          <a:noFill/>
        </p:spPr>
        <p:txBody>
          <a:bodyPr wrap="square" rtlCol="0">
            <a:spAutoFit/>
          </a:bodyPr>
          <a:lstStyle/>
          <a:p>
            <a:pPr algn="ctr"/>
            <a:r>
              <a:rPr lang="en-US" sz="800" i="1"/>
              <a:t>In Thousands</a:t>
            </a:r>
          </a:p>
        </p:txBody>
      </p:sp>
      <p:sp>
        <p:nvSpPr>
          <p:cNvPr id="43" name="TextBox 42"/>
          <p:cNvSpPr txBox="1"/>
          <p:nvPr/>
        </p:nvSpPr>
        <p:spPr>
          <a:xfrm>
            <a:off x="831359" y="3185678"/>
            <a:ext cx="803477" cy="215444"/>
          </a:xfrm>
          <a:prstGeom prst="rect">
            <a:avLst/>
          </a:prstGeom>
          <a:noFill/>
        </p:spPr>
        <p:txBody>
          <a:bodyPr wrap="square" rtlCol="0">
            <a:spAutoFit/>
          </a:bodyPr>
          <a:lstStyle/>
          <a:p>
            <a:r>
              <a:rPr lang="en-US" sz="800" i="1"/>
              <a:t>In Millions</a:t>
            </a:r>
          </a:p>
        </p:txBody>
      </p:sp>
      <p:sp>
        <p:nvSpPr>
          <p:cNvPr id="44" name="TextBox 43"/>
          <p:cNvSpPr txBox="1"/>
          <p:nvPr/>
        </p:nvSpPr>
        <p:spPr>
          <a:xfrm>
            <a:off x="810639" y="4522777"/>
            <a:ext cx="809400" cy="215444"/>
          </a:xfrm>
          <a:prstGeom prst="rect">
            <a:avLst/>
          </a:prstGeom>
          <a:noFill/>
        </p:spPr>
        <p:txBody>
          <a:bodyPr wrap="square" rtlCol="0">
            <a:spAutoFit/>
          </a:bodyPr>
          <a:lstStyle/>
          <a:p>
            <a:r>
              <a:rPr lang="en-US" sz="800" i="1"/>
              <a:t>In Thousands</a:t>
            </a:r>
          </a:p>
        </p:txBody>
      </p:sp>
      <p:sp>
        <p:nvSpPr>
          <p:cNvPr id="46" name="Rectangle 45"/>
          <p:cNvSpPr/>
          <p:nvPr/>
        </p:nvSpPr>
        <p:spPr>
          <a:xfrm>
            <a:off x="349101" y="793350"/>
            <a:ext cx="2520000" cy="801371"/>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4" name="Rectangle 53"/>
          <p:cNvSpPr/>
          <p:nvPr/>
        </p:nvSpPr>
        <p:spPr>
          <a:xfrm>
            <a:off x="778467" y="817100"/>
            <a:ext cx="2108269" cy="276999"/>
          </a:xfrm>
          <a:prstGeom prst="rect">
            <a:avLst/>
          </a:prstGeom>
        </p:spPr>
        <p:txBody>
          <a:bodyPr wrap="none">
            <a:spAutoFit/>
          </a:bodyPr>
          <a:lstStyle/>
          <a:p>
            <a:pPr algn="ctr" fontAlgn="ctr"/>
            <a:r>
              <a:rPr lang="en-US" sz="1200" b="1"/>
              <a:t>AVERAGE MARKET PRICE</a:t>
            </a:r>
          </a:p>
        </p:txBody>
      </p:sp>
      <p:graphicFrame>
        <p:nvGraphicFramePr>
          <p:cNvPr id="58" name="Table 57"/>
          <p:cNvGraphicFramePr>
            <a:graphicFrameLocks noGrp="1"/>
          </p:cNvGraphicFramePr>
          <p:nvPr>
            <p:extLst>
              <p:ext uri="{D42A27DB-BD31-4B8C-83A1-F6EECF244321}">
                <p14:modId xmlns:p14="http://schemas.microsoft.com/office/powerpoint/2010/main" val="2170417127"/>
              </p:ext>
            </p:extLst>
          </p:nvPr>
        </p:nvGraphicFramePr>
        <p:xfrm>
          <a:off x="665901" y="1055200"/>
          <a:ext cx="2121600" cy="504000"/>
        </p:xfrm>
        <a:graphic>
          <a:graphicData uri="http://schemas.openxmlformats.org/drawingml/2006/table">
            <a:tbl>
              <a:tblPr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52000">
                <a:tc>
                  <a:txBody>
                    <a:bodyPr/>
                    <a:lstStyle/>
                    <a:p>
                      <a:pPr algn="ctr" rtl="0" fontAlgn="ctr"/>
                      <a:r>
                        <a:rPr lang="en-US" sz="1200" b="1" u="none" strike="noStrike"/>
                        <a:t>2019</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2020</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VAR. % </a:t>
                      </a:r>
                    </a:p>
                  </a:txBody>
                  <a:tcPr marL="9525" marR="9525" marT="9525" marB="0"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252000">
                <a:tc>
                  <a:txBody>
                    <a:bodyPr/>
                    <a:lstStyle/>
                    <a:p>
                      <a:pPr algn="ctr" fontAlgn="ctr"/>
                      <a:r>
                        <a:rPr lang="en-US" sz="1200" b="0" i="0" u="none" strike="noStrike">
                          <a:solidFill>
                            <a:srgbClr val="000000"/>
                          </a:solidFill>
                          <a:latin typeface="Arial" panose="020B0604020202020204" pitchFamily="34" charset="0"/>
                        </a:rPr>
                        <a:t>BRL 13.7</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BRL 14.4</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4.9</a:t>
                      </a:r>
                    </a:p>
                  </a:txBody>
                  <a:tcPr marL="9525" marR="9525" marT="9525"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59" name="Group 58"/>
          <p:cNvGrpSpPr/>
          <p:nvPr/>
        </p:nvGrpSpPr>
        <p:grpSpPr>
          <a:xfrm>
            <a:off x="235503" y="601866"/>
            <a:ext cx="585519" cy="588318"/>
            <a:chOff x="8197396" y="3910993"/>
            <a:chExt cx="708478" cy="711865"/>
          </a:xfrm>
        </p:grpSpPr>
        <p:sp>
          <p:nvSpPr>
            <p:cNvPr id="60" name="Diamond 59"/>
            <p:cNvSpPr/>
            <p:nvPr/>
          </p:nvSpPr>
          <p:spPr>
            <a:xfrm>
              <a:off x="8197396" y="3910993"/>
              <a:ext cx="708478" cy="71186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364" y="4080654"/>
              <a:ext cx="372543" cy="372543"/>
            </a:xfrm>
            <a:prstGeom prst="rect">
              <a:avLst/>
            </a:prstGeom>
          </p:spPr>
        </p:pic>
      </p:grpSp>
      <p:grpSp>
        <p:nvGrpSpPr>
          <p:cNvPr id="66" name="Group 65"/>
          <p:cNvGrpSpPr/>
          <p:nvPr/>
        </p:nvGrpSpPr>
        <p:grpSpPr>
          <a:xfrm>
            <a:off x="3583677" y="888770"/>
            <a:ext cx="639919" cy="520807"/>
            <a:chOff x="3408811" y="943200"/>
            <a:chExt cx="639919" cy="520807"/>
          </a:xfrm>
        </p:grpSpPr>
        <p:sp>
          <p:nvSpPr>
            <p:cNvPr id="67" name="Rectangle 66"/>
            <p:cNvSpPr/>
            <p:nvPr/>
          </p:nvSpPr>
          <p:spPr>
            <a:xfrm>
              <a:off x="3408811" y="1095663"/>
              <a:ext cx="639919" cy="338554"/>
            </a:xfrm>
            <a:prstGeom prst="rect">
              <a:avLst/>
            </a:prstGeom>
            <a:solidFill>
              <a:schemeClr val="tx1"/>
            </a:solidFill>
          </p:spPr>
          <p:txBody>
            <a:bodyPr wrap="none">
              <a:spAutoFit/>
            </a:bodyPr>
            <a:lstStyle/>
            <a:p>
              <a:pPr algn="ctr" fontAlgn="b"/>
              <a:r>
                <a:rPr lang="en-US" sz="1600" b="1">
                  <a:solidFill>
                    <a:schemeClr val="bg1"/>
                  </a:solidFill>
                </a:rPr>
                <a:t>2019</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777" y="943200"/>
              <a:ext cx="599985" cy="520807"/>
            </a:xfrm>
            <a:prstGeom prst="rect">
              <a:avLst/>
            </a:prstGeom>
          </p:spPr>
        </p:pic>
      </p:grpSp>
      <p:grpSp>
        <p:nvGrpSpPr>
          <p:cNvPr id="69" name="Group 68"/>
          <p:cNvGrpSpPr/>
          <p:nvPr/>
        </p:nvGrpSpPr>
        <p:grpSpPr>
          <a:xfrm>
            <a:off x="4930034" y="888770"/>
            <a:ext cx="639919" cy="520807"/>
            <a:chOff x="4755168" y="943200"/>
            <a:chExt cx="639919" cy="520807"/>
          </a:xfrm>
        </p:grpSpPr>
        <p:sp>
          <p:nvSpPr>
            <p:cNvPr id="70" name="Rectangle 69"/>
            <p:cNvSpPr/>
            <p:nvPr/>
          </p:nvSpPr>
          <p:spPr>
            <a:xfrm>
              <a:off x="4755168" y="1094400"/>
              <a:ext cx="639919" cy="338554"/>
            </a:xfrm>
            <a:prstGeom prst="rect">
              <a:avLst/>
            </a:prstGeom>
            <a:solidFill>
              <a:schemeClr val="tx1"/>
            </a:solidFill>
          </p:spPr>
          <p:txBody>
            <a:bodyPr wrap="none">
              <a:spAutoFit/>
            </a:bodyPr>
            <a:lstStyle/>
            <a:p>
              <a:pPr algn="ctr" fontAlgn="b"/>
              <a:r>
                <a:rPr lang="en-US" sz="1600" b="1">
                  <a:solidFill>
                    <a:schemeClr val="bg1"/>
                  </a:solidFill>
                </a:rPr>
                <a:t>2020</a:t>
              </a:r>
            </a:p>
          </p:txBody>
        </p:sp>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5136" y="943200"/>
              <a:ext cx="599985" cy="520807"/>
            </a:xfrm>
            <a:prstGeom prst="rect">
              <a:avLst/>
            </a:prstGeom>
          </p:spPr>
        </p:pic>
      </p:grpSp>
      <p:sp>
        <p:nvSpPr>
          <p:cNvPr id="62" name="Text Placeholder 2"/>
          <p:cNvSpPr>
            <a:spLocks noGrp="1"/>
          </p:cNvSpPr>
          <p:nvPr>
            <p:ph type="body" idx="15"/>
          </p:nvPr>
        </p:nvSpPr>
        <p:spPr>
          <a:xfrm>
            <a:off x="594358" y="4780025"/>
            <a:ext cx="8235317" cy="304592"/>
          </a:xfrm>
        </p:spPr>
        <p:txBody>
          <a:bodyPr/>
          <a:lstStyle/>
          <a:p>
            <a:pPr algn="r"/>
            <a:r>
              <a:rPr lang="en-US" dirty="0">
                <a:solidFill>
                  <a:schemeClr val="tx1"/>
                </a:solidFill>
              </a:rPr>
              <a:t>Production and sales </a:t>
            </a:r>
            <a:r>
              <a:rPr lang="en-US" dirty="0">
                <a:solidFill>
                  <a:schemeClr val="bg1"/>
                </a:solidFill>
              </a:rPr>
              <a:t>of the Brazilian Editorial Sector</a:t>
            </a:r>
          </a:p>
          <a:p>
            <a:pPr algn="r"/>
            <a:r>
              <a:rPr lang="en-US" dirty="0">
                <a:solidFill>
                  <a:schemeClr val="bg1"/>
                </a:solidFill>
              </a:rPr>
              <a:t>Source: Nielsen | Nielsen Book</a:t>
            </a:r>
          </a:p>
        </p:txBody>
      </p:sp>
    </p:spTree>
    <p:extLst>
      <p:ext uri="{BB962C8B-B14F-4D97-AF65-F5344CB8AC3E}">
        <p14:creationId xmlns:p14="http://schemas.microsoft.com/office/powerpoint/2010/main" val="32280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strVal val="#ppt_w*0.70"/>
                                          </p:val>
                                        </p:tav>
                                        <p:tav tm="100000">
                                          <p:val>
                                            <p:strVal val="#ppt_w"/>
                                          </p:val>
                                        </p:tav>
                                      </p:tavLst>
                                    </p:anim>
                                    <p:anim calcmode="lin" valueType="num">
                                      <p:cBhvr>
                                        <p:cTn id="8" dur="500" fill="hold"/>
                                        <p:tgtEl>
                                          <p:spTgt spid="59"/>
                                        </p:tgtEl>
                                        <p:attrNameLst>
                                          <p:attrName>ppt_h</p:attrName>
                                        </p:attrNameLst>
                                      </p:cBhvr>
                                      <p:tavLst>
                                        <p:tav tm="0">
                                          <p:val>
                                            <p:strVal val="#ppt_h"/>
                                          </p:val>
                                        </p:tav>
                                        <p:tav tm="100000">
                                          <p:val>
                                            <p:strVal val="#ppt_h"/>
                                          </p:val>
                                        </p:tav>
                                      </p:tavLst>
                                    </p:anim>
                                    <p:animEffect transition="in" filter="fade">
                                      <p:cBhvr>
                                        <p:cTn id="9" dur="500"/>
                                        <p:tgtEl>
                                          <p:spTgt spid="59"/>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a:graphicFrameLocks/>
          </p:cNvGraphicFramePr>
          <p:nvPr>
            <p:extLst>
              <p:ext uri="{D42A27DB-BD31-4B8C-83A1-F6EECF244321}">
                <p14:modId xmlns:p14="http://schemas.microsoft.com/office/powerpoint/2010/main" val="2277720933"/>
              </p:ext>
            </p:extLst>
          </p:nvPr>
        </p:nvGraphicFramePr>
        <p:xfrm>
          <a:off x="76199" y="1490998"/>
          <a:ext cx="3742031" cy="3469198"/>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3781350" y="1183167"/>
            <a:ext cx="1692000" cy="3415335"/>
            <a:chOff x="3886200" y="1048738"/>
            <a:chExt cx="1692000" cy="4004043"/>
          </a:xfrm>
        </p:grpSpPr>
        <p:cxnSp>
          <p:nvCxnSpPr>
            <p:cNvPr id="8" name="Straight Connector 7"/>
            <p:cNvCxnSpPr/>
            <p:nvPr/>
          </p:nvCxnSpPr>
          <p:spPr>
            <a:xfrm>
              <a:off x="4732200" y="1048738"/>
              <a:ext cx="0" cy="4004043"/>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86200" y="1610902"/>
              <a:ext cx="1692000" cy="3312000"/>
            </a:xfrm>
            <a:prstGeom prst="rect">
              <a:avLst/>
            </a:prstGeom>
            <a:solidFill>
              <a:schemeClr val="bg1"/>
            </a:solid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 name="Title 1"/>
          <p:cNvSpPr>
            <a:spLocks noGrp="1"/>
          </p:cNvSpPr>
          <p:nvPr>
            <p:ph type="title"/>
          </p:nvPr>
        </p:nvSpPr>
        <p:spPr>
          <a:xfrm>
            <a:off x="281050" y="353483"/>
            <a:ext cx="8479982" cy="433917"/>
          </a:xfrm>
          <a:noFill/>
        </p:spPr>
        <p:txBody>
          <a:bodyPr/>
          <a:lstStyle/>
          <a:p>
            <a:r>
              <a:rPr lang="en-US" sz="2800" dirty="0"/>
              <a:t>DISTRIBUTION CHANNELS  general works</a:t>
            </a:r>
          </a:p>
        </p:txBody>
      </p:sp>
      <p:grpSp>
        <p:nvGrpSpPr>
          <p:cNvPr id="13" name="Group 12"/>
          <p:cNvGrpSpPr/>
          <p:nvPr/>
        </p:nvGrpSpPr>
        <p:grpSpPr>
          <a:xfrm>
            <a:off x="5117475" y="804383"/>
            <a:ext cx="3873748" cy="670824"/>
            <a:chOff x="5010600" y="905983"/>
            <a:chExt cx="3873748" cy="670824"/>
          </a:xfrm>
        </p:grpSpPr>
        <p:sp>
          <p:nvSpPr>
            <p:cNvPr id="14" name="Rectangle 13"/>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5" name="TextBox 14"/>
            <p:cNvSpPr txBox="1"/>
            <p:nvPr/>
          </p:nvSpPr>
          <p:spPr>
            <a:xfrm>
              <a:off x="5063764" y="1087506"/>
              <a:ext cx="3573419" cy="307777"/>
            </a:xfrm>
            <a:prstGeom prst="rect">
              <a:avLst/>
            </a:prstGeom>
            <a:noFill/>
          </p:spPr>
          <p:txBody>
            <a:bodyPr wrap="square" rtlCol="0" anchor="ctr">
              <a:spAutoFit/>
            </a:bodyPr>
            <a:lstStyle/>
            <a:p>
              <a:r>
                <a:rPr lang="en-US" sz="1400" b="1">
                  <a:solidFill>
                    <a:schemeClr val="bg1"/>
                  </a:solidFill>
                </a:rPr>
                <a:t>TURNOVER</a:t>
              </a:r>
            </a:p>
          </p:txBody>
        </p:sp>
        <p:sp>
          <p:nvSpPr>
            <p:cNvPr id="17" name="Diamond 16"/>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21" name="Group 20"/>
          <p:cNvGrpSpPr/>
          <p:nvPr/>
        </p:nvGrpSpPr>
        <p:grpSpPr>
          <a:xfrm flipH="1">
            <a:off x="281050" y="804383"/>
            <a:ext cx="4254748" cy="670824"/>
            <a:chOff x="4629600" y="905983"/>
            <a:chExt cx="4254748" cy="670824"/>
          </a:xfrm>
        </p:grpSpPr>
        <p:sp>
          <p:nvSpPr>
            <p:cNvPr id="22" name="Rectangle 21"/>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23" name="TextBox 22"/>
            <p:cNvSpPr txBox="1"/>
            <p:nvPr/>
          </p:nvSpPr>
          <p:spPr>
            <a:xfrm>
              <a:off x="4629600" y="1087506"/>
              <a:ext cx="3573419" cy="307777"/>
            </a:xfrm>
            <a:prstGeom prst="rect">
              <a:avLst/>
            </a:prstGeom>
            <a:noFill/>
          </p:spPr>
          <p:txBody>
            <a:bodyPr wrap="square" rtlCol="0" anchor="ctr">
              <a:spAutoFit/>
            </a:bodyPr>
            <a:lstStyle/>
            <a:p>
              <a:r>
                <a:rPr lang="en-US" sz="1400" b="1">
                  <a:solidFill>
                    <a:schemeClr val="bg1"/>
                  </a:solidFill>
                </a:rPr>
                <a:t>COPIES SOLD</a:t>
              </a:r>
            </a:p>
          </p:txBody>
        </p:sp>
        <p:sp>
          <p:nvSpPr>
            <p:cNvPr id="24" name="Diamond 23"/>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7" name="TextBox 26"/>
          <p:cNvSpPr txBox="1"/>
          <p:nvPr/>
        </p:nvSpPr>
        <p:spPr>
          <a:xfrm>
            <a:off x="649598" y="1335586"/>
            <a:ext cx="936000" cy="215444"/>
          </a:xfrm>
          <a:prstGeom prst="rect">
            <a:avLst/>
          </a:prstGeom>
          <a:noFill/>
        </p:spPr>
        <p:txBody>
          <a:bodyPr wrap="square" rtlCol="0">
            <a:spAutoFit/>
          </a:bodyPr>
          <a:lstStyle/>
          <a:p>
            <a:r>
              <a:rPr lang="en-US" sz="800" i="1"/>
              <a:t>Importance</a:t>
            </a:r>
          </a:p>
        </p:txBody>
      </p:sp>
      <p:graphicFrame>
        <p:nvGraphicFramePr>
          <p:cNvPr id="10" name="Table 9"/>
          <p:cNvGraphicFramePr>
            <a:graphicFrameLocks noGrp="1"/>
          </p:cNvGraphicFramePr>
          <p:nvPr>
            <p:extLst>
              <p:ext uri="{D42A27DB-BD31-4B8C-83A1-F6EECF244321}">
                <p14:modId xmlns:p14="http://schemas.microsoft.com/office/powerpoint/2010/main" val="4077346382"/>
              </p:ext>
            </p:extLst>
          </p:nvPr>
        </p:nvGraphicFramePr>
        <p:xfrm>
          <a:off x="3770418" y="1688790"/>
          <a:ext cx="1728000" cy="2829444"/>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0000"/>
                    </a:ext>
                  </a:extLst>
                </a:gridCol>
              </a:tblGrid>
              <a:tr h="425760">
                <a:tc>
                  <a:txBody>
                    <a:bodyPr/>
                    <a:lstStyle/>
                    <a:p>
                      <a:pPr algn="ctr" fontAlgn="b"/>
                      <a:r>
                        <a:rPr lang="en-US" sz="1100" b="1" i="0" u="none" strike="noStrike">
                          <a:solidFill>
                            <a:srgbClr val="000000"/>
                          </a:solidFill>
                          <a:latin typeface="+mj-lt"/>
                        </a:rPr>
                        <a:t> Exclusively Virtual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171">
                <a:tc>
                  <a:txBody>
                    <a:bodyPr/>
                    <a:lstStyle/>
                    <a:p>
                      <a:pPr algn="ctr" fontAlgn="b"/>
                      <a:r>
                        <a:rPr lang="en-US" sz="1100" b="1" i="0" u="none" strike="noStrike">
                          <a:solidFill>
                            <a:srgbClr val="000000"/>
                          </a:solidFill>
                          <a:latin typeface="+mj-lt"/>
                        </a:rPr>
                        <a:t>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429">
                <a:tc>
                  <a:txBody>
                    <a:bodyPr/>
                    <a:lstStyle/>
                    <a:p>
                      <a:pPr algn="ctr" fontAlgn="b"/>
                      <a:r>
                        <a:rPr lang="en-US" sz="1100" b="1" i="0" u="none" strike="noStrike">
                          <a:solidFill>
                            <a:srgbClr val="000000"/>
                          </a:solidFill>
                          <a:latin typeface="+mj-lt"/>
                        </a:rPr>
                        <a:t> Distributors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979">
                <a:tc>
                  <a:txBody>
                    <a:bodyPr/>
                    <a:lstStyle/>
                    <a:p>
                      <a:pPr algn="ctr" fontAlgn="b"/>
                      <a:r>
                        <a:rPr lang="en-US" sz="1100" b="1" i="0" u="none" strike="noStrike">
                          <a:solidFill>
                            <a:srgbClr val="000000"/>
                          </a:solidFill>
                          <a:latin typeface="+mj-lt"/>
                        </a:rPr>
                        <a:t> Clube do Livro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9575">
                <a:tc>
                  <a:txBody>
                    <a:bodyPr/>
                    <a:lstStyle/>
                    <a:p>
                      <a:pPr algn="ctr" fontAlgn="b"/>
                      <a:r>
                        <a:rPr lang="en-US" sz="1100" b="1" i="0" u="none" strike="noStrike">
                          <a:solidFill>
                            <a:srgbClr val="000000"/>
                          </a:solidFill>
                          <a:latin typeface="+mj-lt"/>
                        </a:rPr>
                        <a:t> Supermarket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5530">
                <a:tc>
                  <a:txBody>
                    <a:bodyPr/>
                    <a:lstStyle/>
                    <a:p>
                      <a:pPr algn="ctr" fontAlgn="b"/>
                      <a:r>
                        <a:rPr lang="en-US" sz="1100" b="1" i="0" u="none" strike="noStrike">
                          <a:solidFill>
                            <a:srgbClr val="000000"/>
                          </a:solidFill>
                          <a:latin typeface="+mj-lt"/>
                        </a:rPr>
                        <a:t>Others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9" name="TextBox 28"/>
          <p:cNvSpPr txBox="1"/>
          <p:nvPr/>
        </p:nvSpPr>
        <p:spPr>
          <a:xfrm>
            <a:off x="7869153" y="1329822"/>
            <a:ext cx="936000" cy="215444"/>
          </a:xfrm>
          <a:prstGeom prst="rect">
            <a:avLst/>
          </a:prstGeom>
          <a:noFill/>
        </p:spPr>
        <p:txBody>
          <a:bodyPr wrap="square" rtlCol="0">
            <a:spAutoFit/>
          </a:bodyPr>
          <a:lstStyle/>
          <a:p>
            <a:r>
              <a:rPr lang="en-US" sz="800" i="1"/>
              <a:t>Importance</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83" y="991718"/>
            <a:ext cx="399757" cy="271974"/>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2448" y="946431"/>
            <a:ext cx="386725" cy="386725"/>
          </a:xfrm>
          <a:prstGeom prst="rect">
            <a:avLst/>
          </a:prstGeom>
        </p:spPr>
      </p:pic>
      <p:grpSp>
        <p:nvGrpSpPr>
          <p:cNvPr id="39" name="Group 38"/>
          <p:cNvGrpSpPr/>
          <p:nvPr/>
        </p:nvGrpSpPr>
        <p:grpSpPr>
          <a:xfrm>
            <a:off x="3953796" y="4801639"/>
            <a:ext cx="1447800" cy="261610"/>
            <a:chOff x="4953000" y="305209"/>
            <a:chExt cx="1447800" cy="261610"/>
          </a:xfrm>
        </p:grpSpPr>
        <p:grpSp>
          <p:nvGrpSpPr>
            <p:cNvPr id="40" name="Group 39"/>
            <p:cNvGrpSpPr/>
            <p:nvPr/>
          </p:nvGrpSpPr>
          <p:grpSpPr>
            <a:xfrm>
              <a:off x="4953000" y="305209"/>
              <a:ext cx="762000" cy="261610"/>
              <a:chOff x="4953000" y="305209"/>
              <a:chExt cx="762000" cy="261610"/>
            </a:xfrm>
          </p:grpSpPr>
          <p:sp>
            <p:nvSpPr>
              <p:cNvPr id="47" name="Rectangle 46"/>
              <p:cNvSpPr/>
              <p:nvPr/>
            </p:nvSpPr>
            <p:spPr>
              <a:xfrm>
                <a:off x="4953000" y="359814"/>
                <a:ext cx="159010"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8" name="TextBox 47"/>
              <p:cNvSpPr txBox="1"/>
              <p:nvPr/>
            </p:nvSpPr>
            <p:spPr>
              <a:xfrm>
                <a:off x="5112010" y="305209"/>
                <a:ext cx="602990" cy="261610"/>
              </a:xfrm>
              <a:prstGeom prst="rect">
                <a:avLst/>
              </a:prstGeom>
              <a:noFill/>
            </p:spPr>
            <p:txBody>
              <a:bodyPr wrap="square" rtlCol="0">
                <a:spAutoFit/>
              </a:bodyPr>
              <a:lstStyle/>
              <a:p>
                <a:r>
                  <a:rPr lang="en-US" sz="1100"/>
                  <a:t>2019</a:t>
                </a:r>
              </a:p>
            </p:txBody>
          </p:sp>
        </p:grpSp>
        <p:grpSp>
          <p:nvGrpSpPr>
            <p:cNvPr id="41" name="Group 40"/>
            <p:cNvGrpSpPr/>
            <p:nvPr/>
          </p:nvGrpSpPr>
          <p:grpSpPr>
            <a:xfrm>
              <a:off x="5638800" y="305209"/>
              <a:ext cx="762000" cy="261610"/>
              <a:chOff x="6019800" y="305209"/>
              <a:chExt cx="762000" cy="261610"/>
            </a:xfrm>
          </p:grpSpPr>
          <p:sp>
            <p:nvSpPr>
              <p:cNvPr id="45" name="Rectangle 44"/>
              <p:cNvSpPr/>
              <p:nvPr/>
            </p:nvSpPr>
            <p:spPr>
              <a:xfrm>
                <a:off x="6019800" y="359814"/>
                <a:ext cx="159010"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6" name="TextBox 45"/>
              <p:cNvSpPr txBox="1"/>
              <p:nvPr/>
            </p:nvSpPr>
            <p:spPr>
              <a:xfrm>
                <a:off x="6178810" y="305209"/>
                <a:ext cx="602990" cy="261610"/>
              </a:xfrm>
              <a:prstGeom prst="rect">
                <a:avLst/>
              </a:prstGeom>
              <a:noFill/>
            </p:spPr>
            <p:txBody>
              <a:bodyPr wrap="square" rtlCol="0">
                <a:spAutoFit/>
              </a:bodyPr>
              <a:lstStyle/>
              <a:p>
                <a:r>
                  <a:rPr lang="en-US" sz="1100"/>
                  <a:t>2020</a:t>
                </a:r>
              </a:p>
            </p:txBody>
          </p:sp>
        </p:grpSp>
      </p:grpSp>
      <p:graphicFrame>
        <p:nvGraphicFramePr>
          <p:cNvPr id="31" name="Chart 30"/>
          <p:cNvGraphicFramePr>
            <a:graphicFrameLocks/>
          </p:cNvGraphicFramePr>
          <p:nvPr>
            <p:extLst>
              <p:ext uri="{D42A27DB-BD31-4B8C-83A1-F6EECF244321}">
                <p14:modId xmlns:p14="http://schemas.microsoft.com/office/powerpoint/2010/main" val="1090177360"/>
              </p:ext>
            </p:extLst>
          </p:nvPr>
        </p:nvGraphicFramePr>
        <p:xfrm>
          <a:off x="5460121" y="1511347"/>
          <a:ext cx="3517873" cy="3110838"/>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 Placeholder 2"/>
          <p:cNvSpPr>
            <a:spLocks noGrp="1"/>
          </p:cNvSpPr>
          <p:nvPr>
            <p:ph type="body" idx="15"/>
          </p:nvPr>
        </p:nvSpPr>
        <p:spPr>
          <a:xfrm>
            <a:off x="594359" y="4780026"/>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236324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2410724570"/>
              </p:ext>
            </p:extLst>
          </p:nvPr>
        </p:nvGraphicFramePr>
        <p:xfrm>
          <a:off x="817124" y="824781"/>
          <a:ext cx="6115342" cy="4060192"/>
        </p:xfrm>
        <a:graphic>
          <a:graphicData uri="http://schemas.openxmlformats.org/drawingml/2006/table">
            <a:tbl>
              <a:tblPr bandRow="1">
                <a:tableStyleId>{2D5ABB26-0587-4C30-8999-92F81FD0307C}</a:tableStyleId>
              </a:tblPr>
              <a:tblGrid>
                <a:gridCol w="2385656">
                  <a:extLst>
                    <a:ext uri="{9D8B030D-6E8A-4147-A177-3AD203B41FA5}">
                      <a16:colId xmlns:a16="http://schemas.microsoft.com/office/drawing/2014/main" val="20000"/>
                    </a:ext>
                  </a:extLst>
                </a:gridCol>
                <a:gridCol w="1411234">
                  <a:extLst>
                    <a:ext uri="{9D8B030D-6E8A-4147-A177-3AD203B41FA5}">
                      <a16:colId xmlns:a16="http://schemas.microsoft.com/office/drawing/2014/main" val="20001"/>
                    </a:ext>
                  </a:extLst>
                </a:gridCol>
                <a:gridCol w="1276829">
                  <a:extLst>
                    <a:ext uri="{9D8B030D-6E8A-4147-A177-3AD203B41FA5}">
                      <a16:colId xmlns:a16="http://schemas.microsoft.com/office/drawing/2014/main" val="20002"/>
                    </a:ext>
                  </a:extLst>
                </a:gridCol>
                <a:gridCol w="1041623">
                  <a:extLst>
                    <a:ext uri="{9D8B030D-6E8A-4147-A177-3AD203B41FA5}">
                      <a16:colId xmlns:a16="http://schemas.microsoft.com/office/drawing/2014/main" val="20003"/>
                    </a:ext>
                  </a:extLst>
                </a:gridCol>
              </a:tblGrid>
              <a:tr h="684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600" b="1" u="none" strike="noStrike">
                          <a:solidFill>
                            <a:schemeClr val="bg1"/>
                          </a:solidFill>
                        </a:rPr>
                        <a:t>VAR.</a:t>
                      </a:r>
                      <a:r>
                        <a:rPr lang="en-US" sz="16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1737">
                <a:tc>
                  <a:txBody>
                    <a:bodyPr/>
                    <a:lstStyle/>
                    <a:p>
                      <a:pPr algn="r" fontAlgn="b"/>
                      <a:r>
                        <a:rPr lang="en-US" sz="1100" b="1" u="none" strike="noStrike"/>
                        <a:t>TITLES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6,309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4,976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440">
                <a:tc>
                  <a:txBody>
                    <a:bodyPr/>
                    <a:lstStyle/>
                    <a:p>
                      <a:pPr algn="r" fontAlgn="b"/>
                      <a:r>
                        <a:rPr lang="en-US" sz="1100" b="1" u="none" strike="noStrike"/>
                        <a:t>COPIES</a:t>
                      </a:r>
                    </a:p>
                    <a:p>
                      <a:pPr algn="r" fontAlgn="b"/>
                      <a:r>
                        <a:rPr lang="en-US" sz="1100" b="1" u="none" strike="noStrike"/>
                        <a:t>PRODUCED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62,282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44,963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0000">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0000">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542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00">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0000">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7.83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0000">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0000">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64,901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54,800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0000">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63,410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54,144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0000">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63" name="TextBox 62"/>
          <p:cNvSpPr txBox="1"/>
          <p:nvPr/>
        </p:nvSpPr>
        <p:spPr>
          <a:xfrm>
            <a:off x="2185139" y="2266949"/>
            <a:ext cx="1167661" cy="215444"/>
          </a:xfrm>
          <a:prstGeom prst="rect">
            <a:avLst/>
          </a:prstGeom>
          <a:noFill/>
        </p:spPr>
        <p:txBody>
          <a:bodyPr wrap="square" rtlCol="0">
            <a:spAutoFit/>
          </a:bodyPr>
          <a:lstStyle/>
          <a:p>
            <a:pPr algn="ctr"/>
            <a:r>
              <a:rPr lang="en-US" sz="800" i="1"/>
              <a:t>In Thousands</a:t>
            </a:r>
          </a:p>
        </p:txBody>
      </p:sp>
      <p:sp>
        <p:nvSpPr>
          <p:cNvPr id="53" name="TextBox 52"/>
          <p:cNvSpPr txBox="1"/>
          <p:nvPr/>
        </p:nvSpPr>
        <p:spPr>
          <a:xfrm>
            <a:off x="344977" y="2930234"/>
            <a:ext cx="1676400" cy="307777"/>
          </a:xfrm>
          <a:prstGeom prst="rect">
            <a:avLst/>
          </a:prstGeom>
          <a:noFill/>
        </p:spPr>
        <p:txBody>
          <a:bodyPr wrap="square" rtlCol="0">
            <a:spAutoFit/>
          </a:bodyPr>
          <a:lstStyle/>
          <a:p>
            <a:pPr algn="ctr"/>
            <a:r>
              <a:rPr lang="en-US" sz="1400" b="1"/>
              <a:t>TURNOVER</a:t>
            </a:r>
          </a:p>
        </p:txBody>
      </p:sp>
      <p:sp>
        <p:nvSpPr>
          <p:cNvPr id="6" name="Rectangle 5"/>
          <p:cNvSpPr/>
          <p:nvPr/>
        </p:nvSpPr>
        <p:spPr>
          <a:xfrm>
            <a:off x="7315200" y="0"/>
            <a:ext cx="18288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220" y="1130371"/>
            <a:ext cx="725982" cy="464350"/>
          </a:xfrm>
          <a:prstGeom prst="rect">
            <a:avLst/>
          </a:prstGeom>
        </p:spPr>
      </p:pic>
      <p:sp>
        <p:nvSpPr>
          <p:cNvPr id="2" name="Title 1"/>
          <p:cNvSpPr>
            <a:spLocks noGrp="1"/>
          </p:cNvSpPr>
          <p:nvPr>
            <p:ph type="title"/>
          </p:nvPr>
        </p:nvSpPr>
        <p:spPr>
          <a:xfrm>
            <a:off x="594360" y="285750"/>
            <a:ext cx="8166672" cy="433917"/>
          </a:xfrm>
        </p:spPr>
        <p:txBody>
          <a:bodyPr/>
          <a:lstStyle/>
          <a:p>
            <a:r>
              <a:rPr lang="en-US"/>
              <a:t>SUBSECTORS – RELIGIOUS</a:t>
            </a:r>
          </a:p>
        </p:txBody>
      </p: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4124" t="26201" r="14389" b="69632"/>
          <a:stretch/>
        </p:blipFill>
        <p:spPr bwMode="auto">
          <a:xfrm>
            <a:off x="8616872" y="0"/>
            <a:ext cx="212803" cy="3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315200" y="605724"/>
            <a:ext cx="1656000" cy="276999"/>
          </a:xfrm>
          <a:prstGeom prst="rect">
            <a:avLst/>
          </a:prstGeom>
          <a:noFill/>
        </p:spPr>
        <p:txBody>
          <a:bodyPr wrap="square" rtlCol="0">
            <a:spAutoFit/>
          </a:bodyPr>
          <a:lstStyle/>
          <a:p>
            <a:r>
              <a:rPr lang="en-US" sz="1200" b="1">
                <a:solidFill>
                  <a:schemeClr val="bg1"/>
                </a:solidFill>
              </a:rPr>
              <a:t>REAL</a:t>
            </a:r>
          </a:p>
        </p:txBody>
      </p:sp>
      <p:sp>
        <p:nvSpPr>
          <p:cNvPr id="13" name="Rectangle 12"/>
          <p:cNvSpPr/>
          <p:nvPr/>
        </p:nvSpPr>
        <p:spPr>
          <a:xfrm>
            <a:off x="7739709" y="716597"/>
            <a:ext cx="877163" cy="369332"/>
          </a:xfrm>
          <a:prstGeom prst="rect">
            <a:avLst/>
          </a:prstGeom>
        </p:spPr>
        <p:txBody>
          <a:bodyPr wrap="none">
            <a:spAutoFit/>
          </a:bodyPr>
          <a:lstStyle/>
          <a:p>
            <a:r>
              <a:rPr lang="en-US" b="1" dirty="0">
                <a:solidFill>
                  <a:schemeClr val="bg1"/>
                </a:solidFill>
              </a:rPr>
              <a:t> BEHAVIOR</a:t>
            </a:r>
          </a:p>
        </p:txBody>
      </p:sp>
      <p:sp>
        <p:nvSpPr>
          <p:cNvPr id="15" name="TextBox 14"/>
          <p:cNvSpPr txBox="1"/>
          <p:nvPr/>
        </p:nvSpPr>
        <p:spPr>
          <a:xfrm>
            <a:off x="7696200" y="2523743"/>
            <a:ext cx="1066800" cy="461665"/>
          </a:xfrm>
          <a:prstGeom prst="rect">
            <a:avLst/>
          </a:prstGeom>
          <a:noFill/>
        </p:spPr>
        <p:txBody>
          <a:bodyPr wrap="square" rtlCol="0">
            <a:spAutoFit/>
          </a:bodyPr>
          <a:lstStyle/>
          <a:p>
            <a:pPr algn="ctr"/>
            <a:r>
              <a:rPr lang="en-US" sz="1200">
                <a:solidFill>
                  <a:schemeClr val="bg1"/>
                </a:solidFill>
              </a:rPr>
              <a:t>SALES TO THE </a:t>
            </a:r>
          </a:p>
          <a:p>
            <a:pPr algn="ctr"/>
            <a:r>
              <a:rPr lang="en-US" sz="1200" b="1">
                <a:solidFill>
                  <a:schemeClr val="accent4"/>
                </a:solidFill>
              </a:rPr>
              <a:t>MARKET</a:t>
            </a:r>
          </a:p>
        </p:txBody>
      </p:sp>
      <p:sp>
        <p:nvSpPr>
          <p:cNvPr id="16" name="TextBox 15"/>
          <p:cNvSpPr txBox="1"/>
          <p:nvPr/>
        </p:nvSpPr>
        <p:spPr>
          <a:xfrm>
            <a:off x="7315200" y="4211029"/>
            <a:ext cx="1828800" cy="430887"/>
          </a:xfrm>
          <a:prstGeom prst="rect">
            <a:avLst/>
          </a:prstGeom>
          <a:noFill/>
        </p:spPr>
        <p:txBody>
          <a:bodyPr wrap="square" rtlCol="0">
            <a:spAutoFit/>
          </a:bodyPr>
          <a:lstStyle/>
          <a:p>
            <a:pPr algn="ctr"/>
            <a:r>
              <a:rPr lang="en-US" sz="1200">
                <a:solidFill>
                  <a:schemeClr val="bg1"/>
                </a:solidFill>
              </a:rPr>
              <a:t>TOTAL </a:t>
            </a:r>
            <a:r>
              <a:rPr lang="en-US" sz="1200" b="1">
                <a:solidFill>
                  <a:schemeClr val="accent4"/>
                </a:solidFill>
              </a:rPr>
              <a:t>SALES </a:t>
            </a:r>
          </a:p>
          <a:p>
            <a:pPr algn="ctr"/>
            <a:r>
              <a:rPr lang="en-US" sz="1000" i="1">
                <a:solidFill>
                  <a:schemeClr val="bg1"/>
                </a:solidFill>
              </a:rPr>
              <a:t>(MARKET + GOVERNMENT)</a:t>
            </a:r>
          </a:p>
        </p:txBody>
      </p:sp>
      <p:cxnSp>
        <p:nvCxnSpPr>
          <p:cNvPr id="18" name="Straight Connector 17"/>
          <p:cNvCxnSpPr/>
          <p:nvPr/>
        </p:nvCxnSpPr>
        <p:spPr>
          <a:xfrm>
            <a:off x="7543800" y="3105150"/>
            <a:ext cx="1427400" cy="0"/>
          </a:xfrm>
          <a:prstGeom prst="line">
            <a:avLst/>
          </a:prstGeom>
          <a:ln w="3175">
            <a:solidFill>
              <a:schemeClr val="bg1">
                <a:lumMod val="9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9" name="Right Arrow 18"/>
          <p:cNvSpPr/>
          <p:nvPr/>
        </p:nvSpPr>
        <p:spPr>
          <a:xfrm rot="5400000" flipV="1">
            <a:off x="7334486" y="2080756"/>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Box 19"/>
          <p:cNvSpPr txBox="1"/>
          <p:nvPr/>
        </p:nvSpPr>
        <p:spPr>
          <a:xfrm>
            <a:off x="7728858" y="1932369"/>
            <a:ext cx="1368000" cy="584775"/>
          </a:xfrm>
          <a:prstGeom prst="rect">
            <a:avLst/>
          </a:prstGeom>
          <a:noFill/>
        </p:spPr>
        <p:txBody>
          <a:bodyPr wrap="square" rtlCol="0">
            <a:spAutoFit/>
          </a:bodyPr>
          <a:lstStyle>
            <a:defPPr>
              <a:defRPr lang="en-US"/>
            </a:defPPr>
            <a:lvl1pPr algn="ctr">
              <a:defRPr sz="3200" b="1">
                <a:solidFill>
                  <a:srgbClr val="2AA719"/>
                </a:solidFill>
              </a:defRPr>
            </a:lvl1pPr>
          </a:lstStyle>
          <a:p>
            <a:r>
              <a:rPr lang="en-US">
                <a:solidFill>
                  <a:srgbClr val="FF0000"/>
                </a:solidFill>
              </a:rPr>
              <a:t>-18%</a:t>
            </a:r>
          </a:p>
        </p:txBody>
      </p:sp>
      <p:sp>
        <p:nvSpPr>
          <p:cNvPr id="21" name="TextBox 20"/>
          <p:cNvSpPr txBox="1"/>
          <p:nvPr/>
        </p:nvSpPr>
        <p:spPr>
          <a:xfrm>
            <a:off x="7717972" y="3586199"/>
            <a:ext cx="1368000" cy="584775"/>
          </a:xfrm>
          <a:prstGeom prst="rect">
            <a:avLst/>
          </a:prstGeom>
          <a:noFill/>
        </p:spPr>
        <p:txBody>
          <a:bodyPr wrap="square" rtlCol="0">
            <a:spAutoFit/>
          </a:bodyPr>
          <a:lstStyle/>
          <a:p>
            <a:pPr algn="ctr"/>
            <a:r>
              <a:rPr lang="en-US" sz="3200" b="1">
                <a:solidFill>
                  <a:srgbClr val="FF0000"/>
                </a:solidFill>
              </a:rPr>
              <a:t>-18%</a:t>
            </a:r>
          </a:p>
        </p:txBody>
      </p:sp>
      <p:sp>
        <p:nvSpPr>
          <p:cNvPr id="22" name="Right Arrow 21"/>
          <p:cNvSpPr/>
          <p:nvPr/>
        </p:nvSpPr>
        <p:spPr>
          <a:xfrm rot="5400000">
            <a:off x="7334486" y="3734587"/>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546" y="892429"/>
            <a:ext cx="258720" cy="474320"/>
          </a:xfrm>
          <a:prstGeom prst="rect">
            <a:avLst/>
          </a:prstGeom>
        </p:spPr>
      </p:pic>
      <p:cxnSp>
        <p:nvCxnSpPr>
          <p:cNvPr id="33" name="Straight Connector 32"/>
          <p:cNvCxnSpPr/>
          <p:nvPr/>
        </p:nvCxnSpPr>
        <p:spPr>
          <a:xfrm>
            <a:off x="534600" y="2437582"/>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4600" y="3722349"/>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1906200" y="1638555"/>
            <a:ext cx="213415" cy="684000"/>
            <a:chOff x="1752600" y="1735517"/>
            <a:chExt cx="213415" cy="684000"/>
          </a:xfrm>
        </p:grpSpPr>
        <p:cxnSp>
          <p:nvCxnSpPr>
            <p:cNvPr id="45" name="Straight Connector 44"/>
            <p:cNvCxnSpPr/>
            <p:nvPr/>
          </p:nvCxnSpPr>
          <p:spPr>
            <a:xfrm flipH="1">
              <a:off x="1966015" y="1735517"/>
              <a:ext cx="0" cy="68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rot="16200000" flipH="1">
              <a:off x="1734600" y="1987517"/>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extBox 48"/>
          <p:cNvSpPr txBox="1"/>
          <p:nvPr/>
        </p:nvSpPr>
        <p:spPr>
          <a:xfrm>
            <a:off x="338656" y="1808667"/>
            <a:ext cx="1676400" cy="307777"/>
          </a:xfrm>
          <a:prstGeom prst="rect">
            <a:avLst/>
          </a:prstGeom>
          <a:noFill/>
        </p:spPr>
        <p:txBody>
          <a:bodyPr wrap="square" rtlCol="0">
            <a:spAutoFit/>
          </a:bodyPr>
          <a:lstStyle/>
          <a:p>
            <a:pPr algn="ctr"/>
            <a:r>
              <a:rPr lang="en-US" sz="1400" b="1"/>
              <a:t>PRODUCTION</a:t>
            </a:r>
          </a:p>
        </p:txBody>
      </p:sp>
      <p:grpSp>
        <p:nvGrpSpPr>
          <p:cNvPr id="50" name="Group 49"/>
          <p:cNvGrpSpPr/>
          <p:nvPr/>
        </p:nvGrpSpPr>
        <p:grpSpPr>
          <a:xfrm>
            <a:off x="1912521" y="2559320"/>
            <a:ext cx="213415" cy="1044000"/>
            <a:chOff x="1752600" y="1534715"/>
            <a:chExt cx="213415" cy="1044000"/>
          </a:xfrm>
        </p:grpSpPr>
        <p:cxnSp>
          <p:nvCxnSpPr>
            <p:cNvPr id="51" name="Straight Connector 50"/>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2" name="Isosceles Triangle 51"/>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1906200" y="3835520"/>
            <a:ext cx="213415" cy="1044000"/>
            <a:chOff x="1752600" y="1534715"/>
            <a:chExt cx="213415" cy="1044000"/>
          </a:xfrm>
        </p:grpSpPr>
        <p:cxnSp>
          <p:nvCxnSpPr>
            <p:cNvPr id="56" name="Straight Connector 55"/>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7" name="Isosceles Triangle 56"/>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38656" y="4095910"/>
            <a:ext cx="1676400" cy="523220"/>
          </a:xfrm>
          <a:prstGeom prst="rect">
            <a:avLst/>
          </a:prstGeom>
          <a:noFill/>
        </p:spPr>
        <p:txBody>
          <a:bodyPr wrap="square" rtlCol="0">
            <a:spAutoFit/>
          </a:bodyPr>
          <a:lstStyle/>
          <a:p>
            <a:pPr algn="ctr"/>
            <a:r>
              <a:rPr lang="en-US" sz="1400" b="1"/>
              <a:t>COPIES</a:t>
            </a:r>
          </a:p>
          <a:p>
            <a:pPr algn="ctr"/>
            <a:r>
              <a:rPr lang="en-US" sz="1400" b="1"/>
              <a:t>SOLD</a:t>
            </a:r>
          </a:p>
        </p:txBody>
      </p:sp>
      <p:sp>
        <p:nvSpPr>
          <p:cNvPr id="46" name="TextBox 45"/>
          <p:cNvSpPr txBox="1"/>
          <p:nvPr/>
        </p:nvSpPr>
        <p:spPr>
          <a:xfrm>
            <a:off x="831359" y="3185678"/>
            <a:ext cx="803477" cy="215444"/>
          </a:xfrm>
          <a:prstGeom prst="rect">
            <a:avLst/>
          </a:prstGeom>
          <a:noFill/>
        </p:spPr>
        <p:txBody>
          <a:bodyPr wrap="square" rtlCol="0">
            <a:spAutoFit/>
          </a:bodyPr>
          <a:lstStyle/>
          <a:p>
            <a:r>
              <a:rPr lang="en-US" sz="800" i="1"/>
              <a:t>In Millions</a:t>
            </a:r>
          </a:p>
        </p:txBody>
      </p:sp>
      <p:sp>
        <p:nvSpPr>
          <p:cNvPr id="58" name="TextBox 57"/>
          <p:cNvSpPr txBox="1"/>
          <p:nvPr/>
        </p:nvSpPr>
        <p:spPr>
          <a:xfrm>
            <a:off x="810639" y="4522777"/>
            <a:ext cx="809400" cy="215444"/>
          </a:xfrm>
          <a:prstGeom prst="rect">
            <a:avLst/>
          </a:prstGeom>
          <a:noFill/>
        </p:spPr>
        <p:txBody>
          <a:bodyPr wrap="square" rtlCol="0">
            <a:spAutoFit/>
          </a:bodyPr>
          <a:lstStyle/>
          <a:p>
            <a:r>
              <a:rPr lang="en-US" sz="800" i="1"/>
              <a:t>In Thousands</a:t>
            </a:r>
          </a:p>
        </p:txBody>
      </p:sp>
      <p:sp>
        <p:nvSpPr>
          <p:cNvPr id="42" name="Rectangle 41"/>
          <p:cNvSpPr/>
          <p:nvPr/>
        </p:nvSpPr>
        <p:spPr>
          <a:xfrm>
            <a:off x="349101" y="793350"/>
            <a:ext cx="2520000" cy="801371"/>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4" name="Rectangle 43"/>
          <p:cNvSpPr/>
          <p:nvPr/>
        </p:nvSpPr>
        <p:spPr>
          <a:xfrm>
            <a:off x="778467" y="817100"/>
            <a:ext cx="2108269" cy="276999"/>
          </a:xfrm>
          <a:prstGeom prst="rect">
            <a:avLst/>
          </a:prstGeom>
        </p:spPr>
        <p:txBody>
          <a:bodyPr wrap="none">
            <a:spAutoFit/>
          </a:bodyPr>
          <a:lstStyle/>
          <a:p>
            <a:pPr algn="ctr" fontAlgn="ctr"/>
            <a:r>
              <a:rPr lang="en-US" sz="1200" b="1"/>
              <a:t>AVERAGE MARKET PRICE</a:t>
            </a:r>
          </a:p>
        </p:txBody>
      </p:sp>
      <p:graphicFrame>
        <p:nvGraphicFramePr>
          <p:cNvPr id="54" name="Table 53"/>
          <p:cNvGraphicFramePr>
            <a:graphicFrameLocks noGrp="1"/>
          </p:cNvGraphicFramePr>
          <p:nvPr>
            <p:extLst>
              <p:ext uri="{D42A27DB-BD31-4B8C-83A1-F6EECF244321}">
                <p14:modId xmlns:p14="http://schemas.microsoft.com/office/powerpoint/2010/main" val="1737284267"/>
              </p:ext>
            </p:extLst>
          </p:nvPr>
        </p:nvGraphicFramePr>
        <p:xfrm>
          <a:off x="665901" y="1055200"/>
          <a:ext cx="2121600" cy="504000"/>
        </p:xfrm>
        <a:graphic>
          <a:graphicData uri="http://schemas.openxmlformats.org/drawingml/2006/table">
            <a:tbl>
              <a:tblPr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52000">
                <a:tc>
                  <a:txBody>
                    <a:bodyPr/>
                    <a:lstStyle/>
                    <a:p>
                      <a:pPr algn="ctr" rtl="0" fontAlgn="ctr"/>
                      <a:r>
                        <a:rPr lang="en-US" sz="1200" b="1" u="none" strike="noStrike"/>
                        <a:t>2019</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2020</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VAR. % </a:t>
                      </a:r>
                    </a:p>
                  </a:txBody>
                  <a:tcPr marL="9525" marR="9525" marT="9525" marB="0"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252000">
                <a:tc>
                  <a:txBody>
                    <a:bodyPr/>
                    <a:lstStyle/>
                    <a:p>
                      <a:pPr algn="ctr" fontAlgn="ctr"/>
                      <a:r>
                        <a:rPr lang="en-US" sz="1200" b="0" i="0" u="none" strike="noStrike">
                          <a:solidFill>
                            <a:srgbClr val="000000"/>
                          </a:solidFill>
                          <a:latin typeface="Arial" panose="020B0604020202020204" pitchFamily="34" charset="0"/>
                        </a:rPr>
                        <a:t>BRL 9.8</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BRL 9.9</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0.5</a:t>
                      </a:r>
                    </a:p>
                  </a:txBody>
                  <a:tcPr marL="9525" marR="9525" marT="9525"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60" name="Group 59"/>
          <p:cNvGrpSpPr/>
          <p:nvPr/>
        </p:nvGrpSpPr>
        <p:grpSpPr>
          <a:xfrm>
            <a:off x="235503" y="601866"/>
            <a:ext cx="585519" cy="588318"/>
            <a:chOff x="8197396" y="3910993"/>
            <a:chExt cx="708478" cy="711865"/>
          </a:xfrm>
        </p:grpSpPr>
        <p:sp>
          <p:nvSpPr>
            <p:cNvPr id="61" name="Diamond 60"/>
            <p:cNvSpPr/>
            <p:nvPr/>
          </p:nvSpPr>
          <p:spPr>
            <a:xfrm>
              <a:off x="8197396" y="3910993"/>
              <a:ext cx="708478" cy="71186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364" y="4080654"/>
              <a:ext cx="372543" cy="372543"/>
            </a:xfrm>
            <a:prstGeom prst="rect">
              <a:avLst/>
            </a:prstGeom>
          </p:spPr>
        </p:pic>
      </p:grpSp>
      <p:grpSp>
        <p:nvGrpSpPr>
          <p:cNvPr id="65" name="Group 64"/>
          <p:cNvGrpSpPr/>
          <p:nvPr/>
        </p:nvGrpSpPr>
        <p:grpSpPr>
          <a:xfrm>
            <a:off x="3583677" y="888770"/>
            <a:ext cx="639919" cy="520807"/>
            <a:chOff x="3408811" y="943200"/>
            <a:chExt cx="639919" cy="520807"/>
          </a:xfrm>
        </p:grpSpPr>
        <p:sp>
          <p:nvSpPr>
            <p:cNvPr id="66" name="Rectangle 65"/>
            <p:cNvSpPr/>
            <p:nvPr/>
          </p:nvSpPr>
          <p:spPr>
            <a:xfrm>
              <a:off x="3408811" y="1095663"/>
              <a:ext cx="639919" cy="338554"/>
            </a:xfrm>
            <a:prstGeom prst="rect">
              <a:avLst/>
            </a:prstGeom>
            <a:solidFill>
              <a:schemeClr val="tx1"/>
            </a:solidFill>
          </p:spPr>
          <p:txBody>
            <a:bodyPr wrap="none">
              <a:spAutoFit/>
            </a:bodyPr>
            <a:lstStyle/>
            <a:p>
              <a:pPr algn="ctr" fontAlgn="b"/>
              <a:r>
                <a:rPr lang="en-US" sz="1600" b="1">
                  <a:solidFill>
                    <a:schemeClr val="bg1"/>
                  </a:solidFill>
                </a:rPr>
                <a:t>2019</a:t>
              </a:r>
            </a:p>
          </p:txBody>
        </p:sp>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777" y="943200"/>
              <a:ext cx="599985" cy="520807"/>
            </a:xfrm>
            <a:prstGeom prst="rect">
              <a:avLst/>
            </a:prstGeom>
          </p:spPr>
        </p:pic>
      </p:grpSp>
      <p:grpSp>
        <p:nvGrpSpPr>
          <p:cNvPr id="68" name="Group 67"/>
          <p:cNvGrpSpPr/>
          <p:nvPr/>
        </p:nvGrpSpPr>
        <p:grpSpPr>
          <a:xfrm>
            <a:off x="4930034" y="888770"/>
            <a:ext cx="639919" cy="520807"/>
            <a:chOff x="4755168" y="943200"/>
            <a:chExt cx="639919" cy="520807"/>
          </a:xfrm>
        </p:grpSpPr>
        <p:sp>
          <p:nvSpPr>
            <p:cNvPr id="69" name="Rectangle 68"/>
            <p:cNvSpPr/>
            <p:nvPr/>
          </p:nvSpPr>
          <p:spPr>
            <a:xfrm>
              <a:off x="4755168" y="1094400"/>
              <a:ext cx="639919" cy="338554"/>
            </a:xfrm>
            <a:prstGeom prst="rect">
              <a:avLst/>
            </a:prstGeom>
            <a:solidFill>
              <a:schemeClr val="tx1"/>
            </a:solidFill>
          </p:spPr>
          <p:txBody>
            <a:bodyPr wrap="none">
              <a:spAutoFit/>
            </a:bodyPr>
            <a:lstStyle/>
            <a:p>
              <a:pPr algn="ctr" fontAlgn="b"/>
              <a:r>
                <a:rPr lang="en-US" sz="1600" b="1">
                  <a:solidFill>
                    <a:schemeClr val="bg1"/>
                  </a:solidFill>
                </a:rPr>
                <a:t>2020</a:t>
              </a:r>
            </a:p>
          </p:txBody>
        </p:sp>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5136" y="943200"/>
              <a:ext cx="599985" cy="520807"/>
            </a:xfrm>
            <a:prstGeom prst="rect">
              <a:avLst/>
            </a:prstGeom>
          </p:spPr>
        </p:pic>
      </p:grpSp>
      <p:sp>
        <p:nvSpPr>
          <p:cNvPr id="64" name="Text Placeholder 2"/>
          <p:cNvSpPr>
            <a:spLocks noGrp="1"/>
          </p:cNvSpPr>
          <p:nvPr>
            <p:ph type="body" idx="15"/>
          </p:nvPr>
        </p:nvSpPr>
        <p:spPr>
          <a:xfrm>
            <a:off x="594359" y="4780026"/>
            <a:ext cx="8235316" cy="275580"/>
          </a:xfrm>
        </p:spPr>
        <p:txBody>
          <a:bodyPr/>
          <a:lstStyle/>
          <a:p>
            <a:pPr algn="r"/>
            <a:r>
              <a:rPr lang="en-US" dirty="0">
                <a:solidFill>
                  <a:schemeClr val="tx1"/>
                </a:solidFill>
              </a:rPr>
              <a:t>Production and sales </a:t>
            </a:r>
            <a:r>
              <a:rPr lang="en-US" dirty="0">
                <a:solidFill>
                  <a:schemeClr val="bg1"/>
                </a:solidFill>
              </a:rPr>
              <a:t>of the Brazilian Editorial Sector</a:t>
            </a:r>
          </a:p>
          <a:p>
            <a:pPr algn="r"/>
            <a:r>
              <a:rPr lang="en-US" dirty="0">
                <a:solidFill>
                  <a:schemeClr val="bg1"/>
                </a:solidFill>
              </a:rPr>
              <a:t>Source: Nielsen | Nielsen Book</a:t>
            </a:r>
          </a:p>
        </p:txBody>
      </p:sp>
    </p:spTree>
    <p:extLst>
      <p:ext uri="{BB962C8B-B14F-4D97-AF65-F5344CB8AC3E}">
        <p14:creationId xmlns:p14="http://schemas.microsoft.com/office/powerpoint/2010/main" val="37816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strVal val="#ppt_w*0.70"/>
                                          </p:val>
                                        </p:tav>
                                        <p:tav tm="100000">
                                          <p:val>
                                            <p:strVal val="#ppt_w"/>
                                          </p:val>
                                        </p:tav>
                                      </p:tavLst>
                                    </p:anim>
                                    <p:anim calcmode="lin" valueType="num">
                                      <p:cBhvr>
                                        <p:cTn id="8" dur="500" fill="hold"/>
                                        <p:tgtEl>
                                          <p:spTgt spid="60"/>
                                        </p:tgtEl>
                                        <p:attrNameLst>
                                          <p:attrName>ppt_h</p:attrName>
                                        </p:attrNameLst>
                                      </p:cBhvr>
                                      <p:tavLst>
                                        <p:tav tm="0">
                                          <p:val>
                                            <p:strVal val="#ppt_h"/>
                                          </p:val>
                                        </p:tav>
                                        <p:tav tm="100000">
                                          <p:val>
                                            <p:strVal val="#ppt_h"/>
                                          </p:val>
                                        </p:tav>
                                      </p:tavLst>
                                    </p:anim>
                                    <p:animEffect transition="in" filter="fade">
                                      <p:cBhvr>
                                        <p:cTn id="9" dur="500"/>
                                        <p:tgtEl>
                                          <p:spTgt spid="60"/>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81350" y="1183167"/>
            <a:ext cx="1692000" cy="3415335"/>
            <a:chOff x="3886200" y="1048738"/>
            <a:chExt cx="1692000" cy="4004043"/>
          </a:xfrm>
        </p:grpSpPr>
        <p:cxnSp>
          <p:nvCxnSpPr>
            <p:cNvPr id="8" name="Straight Connector 7"/>
            <p:cNvCxnSpPr/>
            <p:nvPr/>
          </p:nvCxnSpPr>
          <p:spPr>
            <a:xfrm>
              <a:off x="4732200" y="1048738"/>
              <a:ext cx="0" cy="4004043"/>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86200" y="1610902"/>
              <a:ext cx="1692000" cy="3312000"/>
            </a:xfrm>
            <a:prstGeom prst="rect">
              <a:avLst/>
            </a:prstGeom>
            <a:solidFill>
              <a:schemeClr val="bg1"/>
            </a:solid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 name="Title 1"/>
          <p:cNvSpPr>
            <a:spLocks noGrp="1"/>
          </p:cNvSpPr>
          <p:nvPr>
            <p:ph type="title"/>
          </p:nvPr>
        </p:nvSpPr>
        <p:spPr>
          <a:noFill/>
        </p:spPr>
        <p:txBody>
          <a:bodyPr/>
          <a:lstStyle/>
          <a:p>
            <a:r>
              <a:rPr lang="en-US" dirty="0"/>
              <a:t>RELIGIOUS DISTRIBUTION CHANNELS</a:t>
            </a:r>
          </a:p>
        </p:txBody>
      </p:sp>
      <p:grpSp>
        <p:nvGrpSpPr>
          <p:cNvPr id="13" name="Group 12"/>
          <p:cNvGrpSpPr/>
          <p:nvPr/>
        </p:nvGrpSpPr>
        <p:grpSpPr>
          <a:xfrm>
            <a:off x="5117475" y="804383"/>
            <a:ext cx="3873748" cy="670824"/>
            <a:chOff x="5010600" y="905983"/>
            <a:chExt cx="3873748" cy="670824"/>
          </a:xfrm>
        </p:grpSpPr>
        <p:sp>
          <p:nvSpPr>
            <p:cNvPr id="14" name="Rectangle 13"/>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5" name="TextBox 14"/>
            <p:cNvSpPr txBox="1"/>
            <p:nvPr/>
          </p:nvSpPr>
          <p:spPr>
            <a:xfrm>
              <a:off x="5063764" y="1087506"/>
              <a:ext cx="3573419" cy="307777"/>
            </a:xfrm>
            <a:prstGeom prst="rect">
              <a:avLst/>
            </a:prstGeom>
            <a:noFill/>
          </p:spPr>
          <p:txBody>
            <a:bodyPr wrap="square" rtlCol="0" anchor="ctr">
              <a:spAutoFit/>
            </a:bodyPr>
            <a:lstStyle/>
            <a:p>
              <a:r>
                <a:rPr lang="en-US" sz="1400" b="1">
                  <a:solidFill>
                    <a:schemeClr val="bg1"/>
                  </a:solidFill>
                </a:rPr>
                <a:t>TURNOVER</a:t>
              </a:r>
            </a:p>
          </p:txBody>
        </p:sp>
        <p:sp>
          <p:nvSpPr>
            <p:cNvPr id="17" name="Diamond 16"/>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21" name="Group 20"/>
          <p:cNvGrpSpPr/>
          <p:nvPr/>
        </p:nvGrpSpPr>
        <p:grpSpPr>
          <a:xfrm flipH="1">
            <a:off x="281050" y="804383"/>
            <a:ext cx="4254748" cy="670824"/>
            <a:chOff x="4629600" y="905983"/>
            <a:chExt cx="4254748" cy="670824"/>
          </a:xfrm>
        </p:grpSpPr>
        <p:sp>
          <p:nvSpPr>
            <p:cNvPr id="22" name="Rectangle 21"/>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23" name="TextBox 22"/>
            <p:cNvSpPr txBox="1"/>
            <p:nvPr/>
          </p:nvSpPr>
          <p:spPr>
            <a:xfrm>
              <a:off x="4629600" y="1087506"/>
              <a:ext cx="3573419" cy="307777"/>
            </a:xfrm>
            <a:prstGeom prst="rect">
              <a:avLst/>
            </a:prstGeom>
            <a:noFill/>
          </p:spPr>
          <p:txBody>
            <a:bodyPr wrap="square" rtlCol="0" anchor="ctr">
              <a:spAutoFit/>
            </a:bodyPr>
            <a:lstStyle/>
            <a:p>
              <a:r>
                <a:rPr lang="en-US" sz="1400" b="1">
                  <a:solidFill>
                    <a:schemeClr val="bg1"/>
                  </a:solidFill>
                </a:rPr>
                <a:t>COPIES SOLD</a:t>
              </a:r>
            </a:p>
          </p:txBody>
        </p:sp>
        <p:sp>
          <p:nvSpPr>
            <p:cNvPr id="24" name="Diamond 23"/>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7" name="TextBox 26"/>
          <p:cNvSpPr txBox="1"/>
          <p:nvPr/>
        </p:nvSpPr>
        <p:spPr>
          <a:xfrm>
            <a:off x="649598" y="1335586"/>
            <a:ext cx="936000" cy="215444"/>
          </a:xfrm>
          <a:prstGeom prst="rect">
            <a:avLst/>
          </a:prstGeom>
          <a:noFill/>
        </p:spPr>
        <p:txBody>
          <a:bodyPr wrap="square" rtlCol="0">
            <a:spAutoFit/>
          </a:bodyPr>
          <a:lstStyle/>
          <a:p>
            <a:r>
              <a:rPr lang="en-US" sz="800" i="1"/>
              <a:t>Importance</a:t>
            </a:r>
          </a:p>
        </p:txBody>
      </p:sp>
      <p:graphicFrame>
        <p:nvGraphicFramePr>
          <p:cNvPr id="10" name="Table 9"/>
          <p:cNvGraphicFramePr>
            <a:graphicFrameLocks noGrp="1"/>
          </p:cNvGraphicFramePr>
          <p:nvPr>
            <p:extLst>
              <p:ext uri="{D42A27DB-BD31-4B8C-83A1-F6EECF244321}">
                <p14:modId xmlns:p14="http://schemas.microsoft.com/office/powerpoint/2010/main" val="1476023698"/>
              </p:ext>
            </p:extLst>
          </p:nvPr>
        </p:nvGraphicFramePr>
        <p:xfrm>
          <a:off x="3770418" y="1688790"/>
          <a:ext cx="1728000" cy="2829444"/>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0000"/>
                    </a:ext>
                  </a:extLst>
                </a:gridCol>
              </a:tblGrid>
              <a:tr h="425760">
                <a:tc>
                  <a:txBody>
                    <a:bodyPr/>
                    <a:lstStyle/>
                    <a:p>
                      <a:pPr algn="ctr" fontAlgn="b"/>
                      <a:r>
                        <a:rPr lang="en-US" sz="1100" b="1" i="0" u="none" strike="noStrike">
                          <a:solidFill>
                            <a:srgbClr val="000000"/>
                          </a:solidFill>
                          <a:latin typeface="+mj-lt"/>
                        </a:rPr>
                        <a:t>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171">
                <a:tc>
                  <a:txBody>
                    <a:bodyPr/>
                    <a:lstStyle/>
                    <a:p>
                      <a:pPr algn="ctr" fontAlgn="b"/>
                      <a:r>
                        <a:rPr lang="en-US" sz="1100" b="1" i="0" u="none" strike="noStrike">
                          <a:solidFill>
                            <a:srgbClr val="000000"/>
                          </a:solidFill>
                          <a:latin typeface="+mj-lt"/>
                        </a:rPr>
                        <a:t> Exclusively Virtual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429">
                <a:tc>
                  <a:txBody>
                    <a:bodyPr/>
                    <a:lstStyle/>
                    <a:p>
                      <a:pPr algn="ctr" fontAlgn="b"/>
                      <a:r>
                        <a:rPr lang="en-US" sz="1100" b="1" i="0" u="none" strike="noStrike">
                          <a:solidFill>
                            <a:srgbClr val="000000"/>
                          </a:solidFill>
                          <a:latin typeface="+mj-lt"/>
                        </a:rPr>
                        <a:t> Distributors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979">
                <a:tc>
                  <a:txBody>
                    <a:bodyPr/>
                    <a:lstStyle/>
                    <a:p>
                      <a:pPr algn="ctr" fontAlgn="b"/>
                      <a:r>
                        <a:rPr lang="en-US" sz="1100" b="1" i="0" u="none" strike="noStrike">
                          <a:solidFill>
                            <a:srgbClr val="000000"/>
                          </a:solidFill>
                          <a:latin typeface="+mj-lt"/>
                        </a:rPr>
                        <a:t> Churches and Temples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9575">
                <a:tc>
                  <a:txBody>
                    <a:bodyPr/>
                    <a:lstStyle/>
                    <a:p>
                      <a:pPr algn="ctr" fontAlgn="b"/>
                      <a:r>
                        <a:rPr lang="en-US" sz="1100" b="1" i="0" u="none" strike="noStrike">
                          <a:solidFill>
                            <a:srgbClr val="000000"/>
                          </a:solidFill>
                          <a:latin typeface="+mj-lt"/>
                        </a:rPr>
                        <a:t> Door-to-door and catalog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5530">
                <a:tc>
                  <a:txBody>
                    <a:bodyPr/>
                    <a:lstStyle/>
                    <a:p>
                      <a:pPr algn="ctr" fontAlgn="b"/>
                      <a:r>
                        <a:rPr lang="en-US" sz="1100" b="1" i="0" u="none" strike="noStrike">
                          <a:solidFill>
                            <a:srgbClr val="000000"/>
                          </a:solidFill>
                          <a:latin typeface="+mj-lt"/>
                        </a:rPr>
                        <a:t>Others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9" name="TextBox 28"/>
          <p:cNvSpPr txBox="1"/>
          <p:nvPr/>
        </p:nvSpPr>
        <p:spPr>
          <a:xfrm>
            <a:off x="7869153" y="1329822"/>
            <a:ext cx="936000" cy="215444"/>
          </a:xfrm>
          <a:prstGeom prst="rect">
            <a:avLst/>
          </a:prstGeom>
          <a:noFill/>
        </p:spPr>
        <p:txBody>
          <a:bodyPr wrap="square" rtlCol="0">
            <a:spAutoFit/>
          </a:bodyPr>
          <a:lstStyle/>
          <a:p>
            <a:r>
              <a:rPr lang="en-US" sz="800" i="1"/>
              <a:t>Importance</a:t>
            </a: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83" y="991718"/>
            <a:ext cx="399757" cy="271974"/>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448" y="946431"/>
            <a:ext cx="386725" cy="386725"/>
          </a:xfrm>
          <a:prstGeom prst="rect">
            <a:avLst/>
          </a:prstGeom>
        </p:spPr>
      </p:pic>
      <p:grpSp>
        <p:nvGrpSpPr>
          <p:cNvPr id="39" name="Group 38"/>
          <p:cNvGrpSpPr/>
          <p:nvPr/>
        </p:nvGrpSpPr>
        <p:grpSpPr>
          <a:xfrm>
            <a:off x="3953796" y="4801639"/>
            <a:ext cx="1447800" cy="261610"/>
            <a:chOff x="4953000" y="305209"/>
            <a:chExt cx="1447800" cy="261610"/>
          </a:xfrm>
        </p:grpSpPr>
        <p:grpSp>
          <p:nvGrpSpPr>
            <p:cNvPr id="40" name="Group 39"/>
            <p:cNvGrpSpPr/>
            <p:nvPr/>
          </p:nvGrpSpPr>
          <p:grpSpPr>
            <a:xfrm>
              <a:off x="4953000" y="305209"/>
              <a:ext cx="762000" cy="261610"/>
              <a:chOff x="4953000" y="305209"/>
              <a:chExt cx="762000" cy="261610"/>
            </a:xfrm>
          </p:grpSpPr>
          <p:sp>
            <p:nvSpPr>
              <p:cNvPr id="47" name="Rectangle 46"/>
              <p:cNvSpPr/>
              <p:nvPr/>
            </p:nvSpPr>
            <p:spPr>
              <a:xfrm>
                <a:off x="4953000" y="359814"/>
                <a:ext cx="159010"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8" name="TextBox 47"/>
              <p:cNvSpPr txBox="1"/>
              <p:nvPr/>
            </p:nvSpPr>
            <p:spPr>
              <a:xfrm>
                <a:off x="5112010" y="305209"/>
                <a:ext cx="602990" cy="261610"/>
              </a:xfrm>
              <a:prstGeom prst="rect">
                <a:avLst/>
              </a:prstGeom>
              <a:noFill/>
            </p:spPr>
            <p:txBody>
              <a:bodyPr wrap="square" rtlCol="0">
                <a:spAutoFit/>
              </a:bodyPr>
              <a:lstStyle/>
              <a:p>
                <a:r>
                  <a:rPr lang="en-US" sz="1100"/>
                  <a:t>2019</a:t>
                </a:r>
              </a:p>
            </p:txBody>
          </p:sp>
        </p:grpSp>
        <p:grpSp>
          <p:nvGrpSpPr>
            <p:cNvPr id="41" name="Group 40"/>
            <p:cNvGrpSpPr/>
            <p:nvPr/>
          </p:nvGrpSpPr>
          <p:grpSpPr>
            <a:xfrm>
              <a:off x="5638800" y="305209"/>
              <a:ext cx="762000" cy="261610"/>
              <a:chOff x="6019800" y="305209"/>
              <a:chExt cx="762000" cy="261610"/>
            </a:xfrm>
          </p:grpSpPr>
          <p:sp>
            <p:nvSpPr>
              <p:cNvPr id="45" name="Rectangle 44"/>
              <p:cNvSpPr/>
              <p:nvPr/>
            </p:nvSpPr>
            <p:spPr>
              <a:xfrm>
                <a:off x="6019800" y="359814"/>
                <a:ext cx="159010"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6" name="TextBox 45"/>
              <p:cNvSpPr txBox="1"/>
              <p:nvPr/>
            </p:nvSpPr>
            <p:spPr>
              <a:xfrm>
                <a:off x="6178810" y="305209"/>
                <a:ext cx="602990" cy="261610"/>
              </a:xfrm>
              <a:prstGeom prst="rect">
                <a:avLst/>
              </a:prstGeom>
              <a:noFill/>
            </p:spPr>
            <p:txBody>
              <a:bodyPr wrap="square" rtlCol="0">
                <a:spAutoFit/>
              </a:bodyPr>
              <a:lstStyle/>
              <a:p>
                <a:r>
                  <a:rPr lang="en-US" sz="1100"/>
                  <a:t>2020</a:t>
                </a:r>
              </a:p>
            </p:txBody>
          </p:sp>
        </p:grpSp>
      </p:grpSp>
      <p:graphicFrame>
        <p:nvGraphicFramePr>
          <p:cNvPr id="32" name="Chart 31"/>
          <p:cNvGraphicFramePr>
            <a:graphicFrameLocks/>
          </p:cNvGraphicFramePr>
          <p:nvPr>
            <p:extLst>
              <p:ext uri="{D42A27DB-BD31-4B8C-83A1-F6EECF244321}">
                <p14:modId xmlns:p14="http://schemas.microsoft.com/office/powerpoint/2010/main" val="3384902756"/>
              </p:ext>
            </p:extLst>
          </p:nvPr>
        </p:nvGraphicFramePr>
        <p:xfrm>
          <a:off x="76200" y="1525485"/>
          <a:ext cx="3727452" cy="3368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p:cNvGraphicFramePr>
            <a:graphicFrameLocks/>
          </p:cNvGraphicFramePr>
          <p:nvPr>
            <p:extLst>
              <p:ext uri="{D42A27DB-BD31-4B8C-83A1-F6EECF244321}">
                <p14:modId xmlns:p14="http://schemas.microsoft.com/office/powerpoint/2010/main" val="767862225"/>
              </p:ext>
            </p:extLst>
          </p:nvPr>
        </p:nvGraphicFramePr>
        <p:xfrm>
          <a:off x="5498418" y="1538657"/>
          <a:ext cx="3525307" cy="3177918"/>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 Placeholder 2"/>
          <p:cNvSpPr>
            <a:spLocks noGrp="1"/>
          </p:cNvSpPr>
          <p:nvPr>
            <p:ph type="body" idx="15"/>
          </p:nvPr>
        </p:nvSpPr>
        <p:spPr>
          <a:xfrm>
            <a:off x="594359" y="4780026"/>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42580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344977" y="2930234"/>
            <a:ext cx="1676400" cy="307777"/>
          </a:xfrm>
          <a:prstGeom prst="rect">
            <a:avLst/>
          </a:prstGeom>
          <a:noFill/>
        </p:spPr>
        <p:txBody>
          <a:bodyPr wrap="square" rtlCol="0">
            <a:spAutoFit/>
          </a:bodyPr>
          <a:lstStyle/>
          <a:p>
            <a:pPr algn="ctr"/>
            <a:r>
              <a:rPr lang="en-US" sz="1400" b="1"/>
              <a:t>TURNOVER</a:t>
            </a:r>
          </a:p>
        </p:txBody>
      </p:sp>
      <p:sp>
        <p:nvSpPr>
          <p:cNvPr id="6" name="Rectangle 5"/>
          <p:cNvSpPr/>
          <p:nvPr/>
        </p:nvSpPr>
        <p:spPr>
          <a:xfrm>
            <a:off x="7315200" y="0"/>
            <a:ext cx="18288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220" y="1130371"/>
            <a:ext cx="725982" cy="464350"/>
          </a:xfrm>
          <a:prstGeom prst="rect">
            <a:avLst/>
          </a:prstGeom>
        </p:spPr>
      </p:pic>
      <p:sp>
        <p:nvSpPr>
          <p:cNvPr id="2" name="Title 1"/>
          <p:cNvSpPr>
            <a:spLocks noGrp="1"/>
          </p:cNvSpPr>
          <p:nvPr>
            <p:ph type="title"/>
          </p:nvPr>
        </p:nvSpPr>
        <p:spPr>
          <a:xfrm>
            <a:off x="594360" y="285750"/>
            <a:ext cx="8166672" cy="433917"/>
          </a:xfrm>
        </p:spPr>
        <p:txBody>
          <a:bodyPr/>
          <a:lstStyle/>
          <a:p>
            <a:r>
              <a:rPr lang="en-US"/>
              <a:t>SUBSECTORS – CTP</a:t>
            </a:r>
          </a:p>
        </p:txBody>
      </p: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4124" t="26201" r="14389" b="69632"/>
          <a:stretch/>
        </p:blipFill>
        <p:spPr bwMode="auto">
          <a:xfrm>
            <a:off x="8616872" y="0"/>
            <a:ext cx="212803" cy="3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315200" y="605724"/>
            <a:ext cx="1656000" cy="276999"/>
          </a:xfrm>
          <a:prstGeom prst="rect">
            <a:avLst/>
          </a:prstGeom>
          <a:noFill/>
        </p:spPr>
        <p:txBody>
          <a:bodyPr wrap="square" rtlCol="0">
            <a:spAutoFit/>
          </a:bodyPr>
          <a:lstStyle/>
          <a:p>
            <a:r>
              <a:rPr lang="en-US" sz="1200" b="1">
                <a:solidFill>
                  <a:schemeClr val="bg1"/>
                </a:solidFill>
              </a:rPr>
              <a:t>REAL</a:t>
            </a:r>
          </a:p>
        </p:txBody>
      </p:sp>
      <p:sp>
        <p:nvSpPr>
          <p:cNvPr id="13" name="Rectangle 12"/>
          <p:cNvSpPr/>
          <p:nvPr/>
        </p:nvSpPr>
        <p:spPr>
          <a:xfrm>
            <a:off x="8104923" y="814687"/>
            <a:ext cx="877163" cy="369332"/>
          </a:xfrm>
          <a:prstGeom prst="rect">
            <a:avLst/>
          </a:prstGeom>
        </p:spPr>
        <p:txBody>
          <a:bodyPr wrap="none">
            <a:spAutoFit/>
          </a:bodyPr>
          <a:lstStyle/>
          <a:p>
            <a:r>
              <a:rPr lang="en-US" b="1">
                <a:solidFill>
                  <a:schemeClr val="bg1"/>
                </a:solidFill>
              </a:rPr>
              <a:t> BEHAVIOR</a:t>
            </a:r>
          </a:p>
        </p:txBody>
      </p:sp>
      <p:sp>
        <p:nvSpPr>
          <p:cNvPr id="15" name="TextBox 14"/>
          <p:cNvSpPr txBox="1"/>
          <p:nvPr/>
        </p:nvSpPr>
        <p:spPr>
          <a:xfrm>
            <a:off x="7696200" y="2523743"/>
            <a:ext cx="1066800" cy="461665"/>
          </a:xfrm>
          <a:prstGeom prst="rect">
            <a:avLst/>
          </a:prstGeom>
          <a:noFill/>
        </p:spPr>
        <p:txBody>
          <a:bodyPr wrap="square" rtlCol="0">
            <a:spAutoFit/>
          </a:bodyPr>
          <a:lstStyle/>
          <a:p>
            <a:pPr algn="ctr"/>
            <a:r>
              <a:rPr lang="en-US" sz="1200">
                <a:solidFill>
                  <a:schemeClr val="bg1"/>
                </a:solidFill>
              </a:rPr>
              <a:t>SALES TO THE </a:t>
            </a:r>
          </a:p>
          <a:p>
            <a:pPr algn="ctr"/>
            <a:r>
              <a:rPr lang="en-US" sz="1200" b="1">
                <a:solidFill>
                  <a:schemeClr val="accent4"/>
                </a:solidFill>
              </a:rPr>
              <a:t>MARKET</a:t>
            </a:r>
          </a:p>
        </p:txBody>
      </p:sp>
      <p:sp>
        <p:nvSpPr>
          <p:cNvPr id="16" name="TextBox 15"/>
          <p:cNvSpPr txBox="1"/>
          <p:nvPr/>
        </p:nvSpPr>
        <p:spPr>
          <a:xfrm>
            <a:off x="7315200" y="4211029"/>
            <a:ext cx="1828800" cy="430887"/>
          </a:xfrm>
          <a:prstGeom prst="rect">
            <a:avLst/>
          </a:prstGeom>
          <a:noFill/>
        </p:spPr>
        <p:txBody>
          <a:bodyPr wrap="square" rtlCol="0">
            <a:spAutoFit/>
          </a:bodyPr>
          <a:lstStyle/>
          <a:p>
            <a:pPr algn="ctr"/>
            <a:r>
              <a:rPr lang="en-US" sz="1200">
                <a:solidFill>
                  <a:schemeClr val="bg1"/>
                </a:solidFill>
              </a:rPr>
              <a:t>TOTAL </a:t>
            </a:r>
            <a:r>
              <a:rPr lang="en-US" sz="1200" b="1">
                <a:solidFill>
                  <a:schemeClr val="accent4"/>
                </a:solidFill>
              </a:rPr>
              <a:t>SALES </a:t>
            </a:r>
          </a:p>
          <a:p>
            <a:pPr algn="ctr"/>
            <a:r>
              <a:rPr lang="en-US" sz="1000" i="1">
                <a:solidFill>
                  <a:schemeClr val="bg1"/>
                </a:solidFill>
              </a:rPr>
              <a:t>(MARKET + GOVERNMENT)</a:t>
            </a:r>
          </a:p>
        </p:txBody>
      </p:sp>
      <p:cxnSp>
        <p:nvCxnSpPr>
          <p:cNvPr id="18" name="Straight Connector 17"/>
          <p:cNvCxnSpPr/>
          <p:nvPr/>
        </p:nvCxnSpPr>
        <p:spPr>
          <a:xfrm>
            <a:off x="7543800" y="3105150"/>
            <a:ext cx="1427400" cy="0"/>
          </a:xfrm>
          <a:prstGeom prst="line">
            <a:avLst/>
          </a:prstGeom>
          <a:ln w="3175">
            <a:solidFill>
              <a:schemeClr val="bg1">
                <a:lumMod val="9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9" name="Right Arrow 18"/>
          <p:cNvSpPr/>
          <p:nvPr/>
        </p:nvSpPr>
        <p:spPr>
          <a:xfrm rot="5400000">
            <a:off x="7334486" y="2080756"/>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Box 19"/>
          <p:cNvSpPr txBox="1"/>
          <p:nvPr/>
        </p:nvSpPr>
        <p:spPr>
          <a:xfrm>
            <a:off x="7728858" y="1932369"/>
            <a:ext cx="1368000" cy="584775"/>
          </a:xfrm>
          <a:prstGeom prst="rect">
            <a:avLst/>
          </a:prstGeom>
          <a:noFill/>
        </p:spPr>
        <p:txBody>
          <a:bodyPr wrap="square" rtlCol="0">
            <a:spAutoFit/>
          </a:bodyPr>
          <a:lstStyle>
            <a:defPPr>
              <a:defRPr lang="en-US"/>
            </a:defPPr>
            <a:lvl1pPr algn="ctr">
              <a:defRPr sz="3200" b="1">
                <a:solidFill>
                  <a:srgbClr val="2AA719"/>
                </a:solidFill>
              </a:defRPr>
            </a:lvl1pPr>
          </a:lstStyle>
          <a:p>
            <a:r>
              <a:rPr lang="en-US">
                <a:solidFill>
                  <a:srgbClr val="FF0000"/>
                </a:solidFill>
              </a:rPr>
              <a:t>-11%</a:t>
            </a:r>
          </a:p>
        </p:txBody>
      </p:sp>
      <p:sp>
        <p:nvSpPr>
          <p:cNvPr id="21" name="TextBox 20"/>
          <p:cNvSpPr txBox="1"/>
          <p:nvPr/>
        </p:nvSpPr>
        <p:spPr>
          <a:xfrm>
            <a:off x="7717972" y="3586199"/>
            <a:ext cx="1368000" cy="584775"/>
          </a:xfrm>
          <a:prstGeom prst="rect">
            <a:avLst/>
          </a:prstGeom>
          <a:noFill/>
        </p:spPr>
        <p:txBody>
          <a:bodyPr wrap="square" rtlCol="0">
            <a:spAutoFit/>
          </a:bodyPr>
          <a:lstStyle/>
          <a:p>
            <a:pPr algn="ctr"/>
            <a:r>
              <a:rPr lang="en-US" sz="3200" b="1">
                <a:solidFill>
                  <a:srgbClr val="FF0000"/>
                </a:solidFill>
              </a:rPr>
              <a:t>-14%</a:t>
            </a:r>
          </a:p>
        </p:txBody>
      </p:sp>
      <p:sp>
        <p:nvSpPr>
          <p:cNvPr id="22" name="Right Arrow 21"/>
          <p:cNvSpPr/>
          <p:nvPr/>
        </p:nvSpPr>
        <p:spPr>
          <a:xfrm rot="5400000" flipV="1">
            <a:off x="7334486" y="3734587"/>
            <a:ext cx="576000"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4"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2498199179"/>
              </p:ext>
            </p:extLst>
          </p:nvPr>
        </p:nvGraphicFramePr>
        <p:xfrm>
          <a:off x="817124" y="824781"/>
          <a:ext cx="6115342" cy="4060192"/>
        </p:xfrm>
        <a:graphic>
          <a:graphicData uri="http://schemas.openxmlformats.org/drawingml/2006/table">
            <a:tbl>
              <a:tblPr bandRow="1">
                <a:tableStyleId>{2D5ABB26-0587-4C30-8999-92F81FD0307C}</a:tableStyleId>
              </a:tblPr>
              <a:tblGrid>
                <a:gridCol w="2385656">
                  <a:extLst>
                    <a:ext uri="{9D8B030D-6E8A-4147-A177-3AD203B41FA5}">
                      <a16:colId xmlns:a16="http://schemas.microsoft.com/office/drawing/2014/main" val="20000"/>
                    </a:ext>
                  </a:extLst>
                </a:gridCol>
                <a:gridCol w="1411234">
                  <a:extLst>
                    <a:ext uri="{9D8B030D-6E8A-4147-A177-3AD203B41FA5}">
                      <a16:colId xmlns:a16="http://schemas.microsoft.com/office/drawing/2014/main" val="20001"/>
                    </a:ext>
                  </a:extLst>
                </a:gridCol>
                <a:gridCol w="1276829">
                  <a:extLst>
                    <a:ext uri="{9D8B030D-6E8A-4147-A177-3AD203B41FA5}">
                      <a16:colId xmlns:a16="http://schemas.microsoft.com/office/drawing/2014/main" val="20002"/>
                    </a:ext>
                  </a:extLst>
                </a:gridCol>
                <a:gridCol w="1041623">
                  <a:extLst>
                    <a:ext uri="{9D8B030D-6E8A-4147-A177-3AD203B41FA5}">
                      <a16:colId xmlns:a16="http://schemas.microsoft.com/office/drawing/2014/main" val="20003"/>
                    </a:ext>
                  </a:extLst>
                </a:gridCol>
              </a:tblGrid>
              <a:tr h="684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b"/>
                      <a:endParaRPr lang="pt-BR"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600" b="1" u="none" strike="noStrike">
                          <a:solidFill>
                            <a:schemeClr val="bg1"/>
                          </a:solidFill>
                        </a:rPr>
                        <a:t>VAR.</a:t>
                      </a:r>
                      <a:r>
                        <a:rPr lang="en-US" sz="16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1737">
                <a:tc>
                  <a:txBody>
                    <a:bodyPr/>
                    <a:lstStyle/>
                    <a:p>
                      <a:pPr algn="r" fontAlgn="b"/>
                      <a:r>
                        <a:rPr lang="en-US" sz="1100" b="1" u="none" strike="noStrike"/>
                        <a:t>TITLES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10,353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7,534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440">
                <a:tc>
                  <a:txBody>
                    <a:bodyPr/>
                    <a:lstStyle/>
                    <a:p>
                      <a:pPr algn="r" fontAlgn="b"/>
                      <a:r>
                        <a:rPr lang="en-US" sz="1100" b="1" u="none" strike="noStrike"/>
                        <a:t>COPIES</a:t>
                      </a:r>
                    </a:p>
                    <a:p>
                      <a:pPr algn="r" fontAlgn="b"/>
                      <a:r>
                        <a:rPr lang="en-US" sz="1100" b="1" u="none" strike="noStrike"/>
                        <a:t>PRODUCED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20,783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15,882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0000">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0000">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735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00">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702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0000">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0000">
                <a:tc>
                  <a:txBody>
                    <a:bodyPr/>
                    <a:lstStyle/>
                    <a:p>
                      <a:pPr algn="l" rtl="0" fontAlgn="b"/>
                      <a:endParaRPr lang="pt-BR" sz="11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0000">
                <a:tc>
                  <a:txBody>
                    <a:bodyPr/>
                    <a:lstStyle/>
                    <a:p>
                      <a:pPr algn="r" fontAlgn="b"/>
                      <a:r>
                        <a:rPr lang="en-US" sz="1100" b="1" u="none" strike="noStrike"/>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20,564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14,643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-28.8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0000">
                <a:tc>
                  <a:txBody>
                    <a:bodyPr/>
                    <a:lstStyle/>
                    <a:p>
                      <a:pPr algn="r" fontAlgn="b"/>
                      <a:r>
                        <a:rPr lang="en-US" sz="1100" b="1" u="none" strike="noStrike"/>
                        <a:t>MARKET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14,752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14,218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0000">
                <a:tc>
                  <a:txBody>
                    <a:bodyPr/>
                    <a:lstStyle/>
                    <a:p>
                      <a:pPr algn="r" fontAlgn="b"/>
                      <a:r>
                        <a:rPr lang="en-US" sz="1100" b="1" u="none" strike="noStrike"/>
                        <a:t>GOVERNMENT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5,812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latin typeface="+mj-l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546" y="892429"/>
            <a:ext cx="258720" cy="474320"/>
          </a:xfrm>
          <a:prstGeom prst="rect">
            <a:avLst/>
          </a:prstGeom>
        </p:spPr>
      </p:pic>
      <p:cxnSp>
        <p:nvCxnSpPr>
          <p:cNvPr id="33" name="Straight Connector 32"/>
          <p:cNvCxnSpPr/>
          <p:nvPr/>
        </p:nvCxnSpPr>
        <p:spPr>
          <a:xfrm>
            <a:off x="534600" y="2437582"/>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4600" y="3722349"/>
            <a:ext cx="6552000" cy="0"/>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1906200" y="1638555"/>
            <a:ext cx="213415" cy="684000"/>
            <a:chOff x="1752600" y="1735517"/>
            <a:chExt cx="213415" cy="684000"/>
          </a:xfrm>
        </p:grpSpPr>
        <p:cxnSp>
          <p:nvCxnSpPr>
            <p:cNvPr id="45" name="Straight Connector 44"/>
            <p:cNvCxnSpPr/>
            <p:nvPr/>
          </p:nvCxnSpPr>
          <p:spPr>
            <a:xfrm flipH="1">
              <a:off x="1966015" y="1735517"/>
              <a:ext cx="0" cy="68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rot="16200000" flipH="1">
              <a:off x="1734600" y="1987517"/>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extBox 48"/>
          <p:cNvSpPr txBox="1"/>
          <p:nvPr/>
        </p:nvSpPr>
        <p:spPr>
          <a:xfrm>
            <a:off x="338656" y="1808667"/>
            <a:ext cx="1676400" cy="307777"/>
          </a:xfrm>
          <a:prstGeom prst="rect">
            <a:avLst/>
          </a:prstGeom>
          <a:noFill/>
        </p:spPr>
        <p:txBody>
          <a:bodyPr wrap="square" rtlCol="0">
            <a:spAutoFit/>
          </a:bodyPr>
          <a:lstStyle/>
          <a:p>
            <a:pPr algn="ctr"/>
            <a:r>
              <a:rPr lang="en-US" sz="1400" b="1"/>
              <a:t>PRODUCTION</a:t>
            </a:r>
          </a:p>
        </p:txBody>
      </p:sp>
      <p:grpSp>
        <p:nvGrpSpPr>
          <p:cNvPr id="50" name="Group 49"/>
          <p:cNvGrpSpPr/>
          <p:nvPr/>
        </p:nvGrpSpPr>
        <p:grpSpPr>
          <a:xfrm>
            <a:off x="1912521" y="2559320"/>
            <a:ext cx="213415" cy="1044000"/>
            <a:chOff x="1752600" y="1534715"/>
            <a:chExt cx="213415" cy="1044000"/>
          </a:xfrm>
        </p:grpSpPr>
        <p:cxnSp>
          <p:nvCxnSpPr>
            <p:cNvPr id="51" name="Straight Connector 50"/>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2" name="Isosceles Triangle 51"/>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1906200" y="3835520"/>
            <a:ext cx="213415" cy="1044000"/>
            <a:chOff x="1752600" y="1534715"/>
            <a:chExt cx="213415" cy="1044000"/>
          </a:xfrm>
        </p:grpSpPr>
        <p:cxnSp>
          <p:nvCxnSpPr>
            <p:cNvPr id="56" name="Straight Connector 55"/>
            <p:cNvCxnSpPr/>
            <p:nvPr/>
          </p:nvCxnSpPr>
          <p:spPr>
            <a:xfrm flipH="1">
              <a:off x="1966015" y="1534715"/>
              <a:ext cx="0" cy="1044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57" name="Isosceles Triangle 56"/>
            <p:cNvSpPr/>
            <p:nvPr/>
          </p:nvSpPr>
          <p:spPr>
            <a:xfrm rot="16200000" flipH="1">
              <a:off x="1734600" y="1966716"/>
              <a:ext cx="216000" cy="180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38656" y="4095910"/>
            <a:ext cx="1676400" cy="523220"/>
          </a:xfrm>
          <a:prstGeom prst="rect">
            <a:avLst/>
          </a:prstGeom>
          <a:noFill/>
        </p:spPr>
        <p:txBody>
          <a:bodyPr wrap="square" rtlCol="0">
            <a:spAutoFit/>
          </a:bodyPr>
          <a:lstStyle/>
          <a:p>
            <a:pPr algn="ctr"/>
            <a:r>
              <a:rPr lang="en-US" sz="1400" b="1"/>
              <a:t>COPIES</a:t>
            </a:r>
          </a:p>
          <a:p>
            <a:pPr algn="ctr"/>
            <a:r>
              <a:rPr lang="en-US" sz="1400" b="1"/>
              <a:t>SOLD</a:t>
            </a:r>
          </a:p>
        </p:txBody>
      </p:sp>
      <p:sp>
        <p:nvSpPr>
          <p:cNvPr id="43" name="TextBox 42"/>
          <p:cNvSpPr txBox="1"/>
          <p:nvPr/>
        </p:nvSpPr>
        <p:spPr>
          <a:xfrm>
            <a:off x="2185139" y="2266949"/>
            <a:ext cx="1167661" cy="215444"/>
          </a:xfrm>
          <a:prstGeom prst="rect">
            <a:avLst/>
          </a:prstGeom>
          <a:noFill/>
        </p:spPr>
        <p:txBody>
          <a:bodyPr wrap="square" rtlCol="0">
            <a:spAutoFit/>
          </a:bodyPr>
          <a:lstStyle/>
          <a:p>
            <a:pPr algn="ctr"/>
            <a:r>
              <a:rPr lang="en-US" sz="800" i="1"/>
              <a:t>In Thousands</a:t>
            </a:r>
          </a:p>
        </p:txBody>
      </p:sp>
      <p:sp>
        <p:nvSpPr>
          <p:cNvPr id="44" name="TextBox 43"/>
          <p:cNvSpPr txBox="1"/>
          <p:nvPr/>
        </p:nvSpPr>
        <p:spPr>
          <a:xfrm>
            <a:off x="831359" y="3185678"/>
            <a:ext cx="803477" cy="215444"/>
          </a:xfrm>
          <a:prstGeom prst="rect">
            <a:avLst/>
          </a:prstGeom>
          <a:noFill/>
        </p:spPr>
        <p:txBody>
          <a:bodyPr wrap="square" rtlCol="0">
            <a:spAutoFit/>
          </a:bodyPr>
          <a:lstStyle/>
          <a:p>
            <a:r>
              <a:rPr lang="en-US" sz="800" i="1"/>
              <a:t>In Millions</a:t>
            </a:r>
          </a:p>
        </p:txBody>
      </p:sp>
      <p:sp>
        <p:nvSpPr>
          <p:cNvPr id="46" name="TextBox 45"/>
          <p:cNvSpPr txBox="1"/>
          <p:nvPr/>
        </p:nvSpPr>
        <p:spPr>
          <a:xfrm>
            <a:off x="810639" y="4522777"/>
            <a:ext cx="809400" cy="215444"/>
          </a:xfrm>
          <a:prstGeom prst="rect">
            <a:avLst/>
          </a:prstGeom>
          <a:noFill/>
        </p:spPr>
        <p:txBody>
          <a:bodyPr wrap="square" rtlCol="0">
            <a:spAutoFit/>
          </a:bodyPr>
          <a:lstStyle/>
          <a:p>
            <a:r>
              <a:rPr lang="en-US" sz="800" i="1"/>
              <a:t>In Thousands</a:t>
            </a:r>
          </a:p>
        </p:txBody>
      </p:sp>
      <p:sp>
        <p:nvSpPr>
          <p:cNvPr id="42" name="Rectangle 41"/>
          <p:cNvSpPr/>
          <p:nvPr/>
        </p:nvSpPr>
        <p:spPr>
          <a:xfrm>
            <a:off x="349101" y="793350"/>
            <a:ext cx="2520000" cy="801371"/>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4" name="Rectangle 53"/>
          <p:cNvSpPr/>
          <p:nvPr/>
        </p:nvSpPr>
        <p:spPr>
          <a:xfrm>
            <a:off x="778467" y="817100"/>
            <a:ext cx="2108269" cy="276999"/>
          </a:xfrm>
          <a:prstGeom prst="rect">
            <a:avLst/>
          </a:prstGeom>
        </p:spPr>
        <p:txBody>
          <a:bodyPr wrap="none">
            <a:spAutoFit/>
          </a:bodyPr>
          <a:lstStyle/>
          <a:p>
            <a:pPr algn="ctr" fontAlgn="ctr"/>
            <a:r>
              <a:rPr lang="en-US" sz="1200" b="1"/>
              <a:t>AVERAGE MARKET PRICE</a:t>
            </a:r>
          </a:p>
        </p:txBody>
      </p:sp>
      <p:graphicFrame>
        <p:nvGraphicFramePr>
          <p:cNvPr id="59" name="Table 58"/>
          <p:cNvGraphicFramePr>
            <a:graphicFrameLocks noGrp="1"/>
          </p:cNvGraphicFramePr>
          <p:nvPr>
            <p:extLst>
              <p:ext uri="{D42A27DB-BD31-4B8C-83A1-F6EECF244321}">
                <p14:modId xmlns:p14="http://schemas.microsoft.com/office/powerpoint/2010/main" val="3680156975"/>
              </p:ext>
            </p:extLst>
          </p:nvPr>
        </p:nvGraphicFramePr>
        <p:xfrm>
          <a:off x="665901" y="1055200"/>
          <a:ext cx="2121600" cy="504000"/>
        </p:xfrm>
        <a:graphic>
          <a:graphicData uri="http://schemas.openxmlformats.org/drawingml/2006/table">
            <a:tbl>
              <a:tblPr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52000">
                <a:tc>
                  <a:txBody>
                    <a:bodyPr/>
                    <a:lstStyle/>
                    <a:p>
                      <a:pPr algn="ctr" rtl="0" fontAlgn="ctr"/>
                      <a:r>
                        <a:rPr lang="en-US" sz="1200" b="1" u="none" strike="noStrike"/>
                        <a:t>2019</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2020</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rtl="0" fontAlgn="ctr"/>
                      <a:r>
                        <a:rPr lang="en-US" sz="1200" b="1" u="none" strike="noStrike"/>
                        <a:t>VAR. % </a:t>
                      </a:r>
                    </a:p>
                  </a:txBody>
                  <a:tcPr marL="9525" marR="9525" marT="9525" marB="0"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252000">
                <a:tc>
                  <a:txBody>
                    <a:bodyPr/>
                    <a:lstStyle/>
                    <a:p>
                      <a:pPr algn="ctr" fontAlgn="ctr"/>
                      <a:r>
                        <a:rPr lang="en-US" sz="1200" b="0" i="0" u="none" strike="noStrike">
                          <a:solidFill>
                            <a:srgbClr val="000000"/>
                          </a:solidFill>
                          <a:latin typeface="Arial" panose="020B0604020202020204" pitchFamily="34" charset="0"/>
                        </a:rPr>
                        <a:t>BRL 47.6</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BRL 46.1</a:t>
                      </a:r>
                    </a:p>
                  </a:txBody>
                  <a:tcPr marL="9525" marR="9525" marT="9525" marB="0" anchor="ctr">
                    <a:lnT w="12700" cap="flat" cmpd="sng" algn="ctr">
                      <a:solidFill>
                        <a:schemeClr val="accent4"/>
                      </a:solidFill>
                      <a:prstDash val="solid"/>
                      <a:round/>
                      <a:headEnd type="none" w="med" len="med"/>
                      <a:tailEnd type="none" w="med" len="med"/>
                    </a:lnT>
                  </a:tcPr>
                </a:tc>
                <a:tc>
                  <a:txBody>
                    <a:bodyPr/>
                    <a:lstStyle/>
                    <a:p>
                      <a:pPr algn="ctr" fontAlgn="ctr"/>
                      <a:r>
                        <a:rPr lang="en-US" sz="1200" b="0" i="0" u="none" strike="noStrike">
                          <a:solidFill>
                            <a:srgbClr val="000000"/>
                          </a:solidFill>
                          <a:latin typeface="Arial" panose="020B0604020202020204" pitchFamily="34" charset="0"/>
                        </a:rPr>
                        <a:t>-3.2</a:t>
                      </a:r>
                    </a:p>
                  </a:txBody>
                  <a:tcPr marL="9525" marR="9525" marT="9525"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60" name="Group 59"/>
          <p:cNvGrpSpPr/>
          <p:nvPr/>
        </p:nvGrpSpPr>
        <p:grpSpPr>
          <a:xfrm>
            <a:off x="235503" y="601866"/>
            <a:ext cx="585519" cy="588318"/>
            <a:chOff x="8197396" y="3910993"/>
            <a:chExt cx="708478" cy="711865"/>
          </a:xfrm>
        </p:grpSpPr>
        <p:sp>
          <p:nvSpPr>
            <p:cNvPr id="61" name="Diamond 60"/>
            <p:cNvSpPr/>
            <p:nvPr/>
          </p:nvSpPr>
          <p:spPr>
            <a:xfrm>
              <a:off x="8197396" y="3910993"/>
              <a:ext cx="708478" cy="71186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364" y="4080654"/>
              <a:ext cx="372543" cy="372543"/>
            </a:xfrm>
            <a:prstGeom prst="rect">
              <a:avLst/>
            </a:prstGeom>
          </p:spPr>
        </p:pic>
      </p:grpSp>
      <p:grpSp>
        <p:nvGrpSpPr>
          <p:cNvPr id="63" name="Group 62"/>
          <p:cNvGrpSpPr/>
          <p:nvPr/>
        </p:nvGrpSpPr>
        <p:grpSpPr>
          <a:xfrm>
            <a:off x="3583677" y="888770"/>
            <a:ext cx="639919" cy="520807"/>
            <a:chOff x="3408811" y="943200"/>
            <a:chExt cx="639919" cy="520807"/>
          </a:xfrm>
        </p:grpSpPr>
        <p:sp>
          <p:nvSpPr>
            <p:cNvPr id="64" name="Rectangle 63"/>
            <p:cNvSpPr/>
            <p:nvPr/>
          </p:nvSpPr>
          <p:spPr>
            <a:xfrm>
              <a:off x="3408811" y="1095663"/>
              <a:ext cx="639919" cy="338554"/>
            </a:xfrm>
            <a:prstGeom prst="rect">
              <a:avLst/>
            </a:prstGeom>
            <a:solidFill>
              <a:schemeClr val="tx1"/>
            </a:solidFill>
          </p:spPr>
          <p:txBody>
            <a:bodyPr wrap="none">
              <a:spAutoFit/>
            </a:bodyPr>
            <a:lstStyle/>
            <a:p>
              <a:pPr algn="ctr" fontAlgn="b"/>
              <a:r>
                <a:rPr lang="en-US" sz="1600" b="1">
                  <a:solidFill>
                    <a:schemeClr val="bg1"/>
                  </a:solidFill>
                </a:rPr>
                <a:t>2019</a:t>
              </a:r>
            </a:p>
          </p:txBody>
        </p:sp>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777" y="943200"/>
              <a:ext cx="599985" cy="520807"/>
            </a:xfrm>
            <a:prstGeom prst="rect">
              <a:avLst/>
            </a:prstGeom>
          </p:spPr>
        </p:pic>
      </p:grpSp>
      <p:grpSp>
        <p:nvGrpSpPr>
          <p:cNvPr id="66" name="Group 65"/>
          <p:cNvGrpSpPr/>
          <p:nvPr/>
        </p:nvGrpSpPr>
        <p:grpSpPr>
          <a:xfrm>
            <a:off x="4930034" y="888770"/>
            <a:ext cx="639919" cy="520807"/>
            <a:chOff x="4755168" y="943200"/>
            <a:chExt cx="639919" cy="520807"/>
          </a:xfrm>
        </p:grpSpPr>
        <p:sp>
          <p:nvSpPr>
            <p:cNvPr id="67" name="Rectangle 66"/>
            <p:cNvSpPr/>
            <p:nvPr/>
          </p:nvSpPr>
          <p:spPr>
            <a:xfrm>
              <a:off x="4755168" y="1094400"/>
              <a:ext cx="639919" cy="338554"/>
            </a:xfrm>
            <a:prstGeom prst="rect">
              <a:avLst/>
            </a:prstGeom>
            <a:solidFill>
              <a:schemeClr val="tx1"/>
            </a:solidFill>
          </p:spPr>
          <p:txBody>
            <a:bodyPr wrap="none">
              <a:spAutoFit/>
            </a:bodyPr>
            <a:lstStyle/>
            <a:p>
              <a:pPr algn="ctr" fontAlgn="b"/>
              <a:r>
                <a:rPr lang="en-US" sz="1600" b="1">
                  <a:solidFill>
                    <a:schemeClr val="bg1"/>
                  </a:solidFill>
                </a:rPr>
                <a:t>2020</a:t>
              </a:r>
            </a:p>
          </p:txBody>
        </p:sp>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5136" y="943200"/>
              <a:ext cx="599985" cy="520807"/>
            </a:xfrm>
            <a:prstGeom prst="rect">
              <a:avLst/>
            </a:prstGeom>
          </p:spPr>
        </p:pic>
      </p:grpSp>
      <p:sp>
        <p:nvSpPr>
          <p:cNvPr id="58" name="Text Placeholder 2"/>
          <p:cNvSpPr>
            <a:spLocks noGrp="1"/>
          </p:cNvSpPr>
          <p:nvPr>
            <p:ph type="body" idx="15"/>
          </p:nvPr>
        </p:nvSpPr>
        <p:spPr>
          <a:xfrm>
            <a:off x="594359" y="4780026"/>
            <a:ext cx="8235316" cy="335366"/>
          </a:xfrm>
        </p:spPr>
        <p:txBody>
          <a:bodyPr/>
          <a:lstStyle/>
          <a:p>
            <a:pPr algn="r"/>
            <a:r>
              <a:rPr lang="en-US" dirty="0">
                <a:solidFill>
                  <a:schemeClr val="tx1"/>
                </a:solidFill>
              </a:rPr>
              <a:t>Production and sales </a:t>
            </a:r>
            <a:r>
              <a:rPr lang="en-US" dirty="0">
                <a:solidFill>
                  <a:schemeClr val="bg1"/>
                </a:solidFill>
              </a:rPr>
              <a:t>of the Brazilian Editorial Sector</a:t>
            </a:r>
          </a:p>
          <a:p>
            <a:pPr algn="r"/>
            <a:r>
              <a:rPr lang="en-US" dirty="0">
                <a:solidFill>
                  <a:schemeClr val="bg1"/>
                </a:solidFill>
              </a:rPr>
              <a:t>Source: Nielsen | Nielsen Book</a:t>
            </a:r>
          </a:p>
        </p:txBody>
      </p:sp>
    </p:spTree>
    <p:extLst>
      <p:ext uri="{BB962C8B-B14F-4D97-AF65-F5344CB8AC3E}">
        <p14:creationId xmlns:p14="http://schemas.microsoft.com/office/powerpoint/2010/main" val="139322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strVal val="#ppt_w*0.70"/>
                                          </p:val>
                                        </p:tav>
                                        <p:tav tm="100000">
                                          <p:val>
                                            <p:strVal val="#ppt_w"/>
                                          </p:val>
                                        </p:tav>
                                      </p:tavLst>
                                    </p:anim>
                                    <p:anim calcmode="lin" valueType="num">
                                      <p:cBhvr>
                                        <p:cTn id="8" dur="500" fill="hold"/>
                                        <p:tgtEl>
                                          <p:spTgt spid="60"/>
                                        </p:tgtEl>
                                        <p:attrNameLst>
                                          <p:attrName>ppt_h</p:attrName>
                                        </p:attrNameLst>
                                      </p:cBhvr>
                                      <p:tavLst>
                                        <p:tav tm="0">
                                          <p:val>
                                            <p:strVal val="#ppt_h"/>
                                          </p:val>
                                        </p:tav>
                                        <p:tav tm="100000">
                                          <p:val>
                                            <p:strVal val="#ppt_h"/>
                                          </p:val>
                                        </p:tav>
                                      </p:tavLst>
                                    </p:anim>
                                    <p:animEffect transition="in" filter="fade">
                                      <p:cBhvr>
                                        <p:cTn id="9" dur="500"/>
                                        <p:tgtEl>
                                          <p:spTgt spid="60"/>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81350" y="1183167"/>
            <a:ext cx="1692000" cy="3415335"/>
            <a:chOff x="3886200" y="1048738"/>
            <a:chExt cx="1692000" cy="4004043"/>
          </a:xfrm>
        </p:grpSpPr>
        <p:cxnSp>
          <p:nvCxnSpPr>
            <p:cNvPr id="8" name="Straight Connector 7"/>
            <p:cNvCxnSpPr/>
            <p:nvPr/>
          </p:nvCxnSpPr>
          <p:spPr>
            <a:xfrm>
              <a:off x="4732200" y="1048738"/>
              <a:ext cx="0" cy="4004043"/>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86200" y="1610902"/>
              <a:ext cx="1692000" cy="3312000"/>
            </a:xfrm>
            <a:prstGeom prst="rect">
              <a:avLst/>
            </a:prstGeom>
            <a:solidFill>
              <a:schemeClr val="bg1"/>
            </a:solid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 name="Title 1"/>
          <p:cNvSpPr>
            <a:spLocks noGrp="1"/>
          </p:cNvSpPr>
          <p:nvPr>
            <p:ph type="title"/>
          </p:nvPr>
        </p:nvSpPr>
        <p:spPr/>
        <p:txBody>
          <a:bodyPr/>
          <a:lstStyle/>
          <a:p>
            <a:r>
              <a:rPr lang="en-US"/>
              <a:t>DISTRIBUTION CHANNELS</a:t>
            </a:r>
            <a:br>
              <a:rPr lang="en-US"/>
            </a:br>
            <a:r>
              <a:rPr lang="en-US" sz="1400"/>
              <a:t>ctp</a:t>
            </a:r>
          </a:p>
        </p:txBody>
      </p:sp>
      <p:grpSp>
        <p:nvGrpSpPr>
          <p:cNvPr id="13" name="Group 12"/>
          <p:cNvGrpSpPr/>
          <p:nvPr/>
        </p:nvGrpSpPr>
        <p:grpSpPr>
          <a:xfrm>
            <a:off x="5117475" y="804383"/>
            <a:ext cx="3873748" cy="670824"/>
            <a:chOff x="5010600" y="905983"/>
            <a:chExt cx="3873748" cy="670824"/>
          </a:xfrm>
        </p:grpSpPr>
        <p:sp>
          <p:nvSpPr>
            <p:cNvPr id="14" name="Rectangle 13"/>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5" name="TextBox 14"/>
            <p:cNvSpPr txBox="1"/>
            <p:nvPr/>
          </p:nvSpPr>
          <p:spPr>
            <a:xfrm>
              <a:off x="5063764" y="1087506"/>
              <a:ext cx="3573419" cy="307777"/>
            </a:xfrm>
            <a:prstGeom prst="rect">
              <a:avLst/>
            </a:prstGeom>
            <a:noFill/>
          </p:spPr>
          <p:txBody>
            <a:bodyPr wrap="square" rtlCol="0" anchor="ctr">
              <a:spAutoFit/>
            </a:bodyPr>
            <a:lstStyle/>
            <a:p>
              <a:r>
                <a:rPr lang="en-US" sz="1400" b="1">
                  <a:solidFill>
                    <a:schemeClr val="bg1"/>
                  </a:solidFill>
                </a:rPr>
                <a:t>TURNOVER</a:t>
              </a:r>
            </a:p>
          </p:txBody>
        </p:sp>
        <p:sp>
          <p:nvSpPr>
            <p:cNvPr id="17" name="Diamond 16"/>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21" name="Group 20"/>
          <p:cNvGrpSpPr/>
          <p:nvPr/>
        </p:nvGrpSpPr>
        <p:grpSpPr>
          <a:xfrm flipH="1">
            <a:off x="281050" y="804383"/>
            <a:ext cx="4254748" cy="670824"/>
            <a:chOff x="4629600" y="905983"/>
            <a:chExt cx="4254748" cy="670824"/>
          </a:xfrm>
        </p:grpSpPr>
        <p:sp>
          <p:nvSpPr>
            <p:cNvPr id="22" name="Rectangle 21"/>
            <p:cNvSpPr/>
            <p:nvPr/>
          </p:nvSpPr>
          <p:spPr>
            <a:xfrm flipH="1">
              <a:off x="5010600" y="1061395"/>
              <a:ext cx="3538336" cy="360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23" name="TextBox 22"/>
            <p:cNvSpPr txBox="1"/>
            <p:nvPr/>
          </p:nvSpPr>
          <p:spPr>
            <a:xfrm>
              <a:off x="4629600" y="1087506"/>
              <a:ext cx="3573419" cy="307777"/>
            </a:xfrm>
            <a:prstGeom prst="rect">
              <a:avLst/>
            </a:prstGeom>
            <a:noFill/>
          </p:spPr>
          <p:txBody>
            <a:bodyPr wrap="square" rtlCol="0" anchor="ctr">
              <a:spAutoFit/>
            </a:bodyPr>
            <a:lstStyle/>
            <a:p>
              <a:r>
                <a:rPr lang="en-US" sz="1400" b="1">
                  <a:solidFill>
                    <a:schemeClr val="bg1"/>
                  </a:solidFill>
                </a:rPr>
                <a:t>COPIES SOLD</a:t>
              </a:r>
            </a:p>
          </p:txBody>
        </p:sp>
        <p:sp>
          <p:nvSpPr>
            <p:cNvPr id="24" name="Diamond 23"/>
            <p:cNvSpPr/>
            <p:nvPr/>
          </p:nvSpPr>
          <p:spPr>
            <a:xfrm>
              <a:off x="8213524" y="905983"/>
              <a:ext cx="670824" cy="670824"/>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27" name="TextBox 26"/>
          <p:cNvSpPr txBox="1"/>
          <p:nvPr/>
        </p:nvSpPr>
        <p:spPr>
          <a:xfrm>
            <a:off x="649598" y="1335586"/>
            <a:ext cx="936000" cy="215444"/>
          </a:xfrm>
          <a:prstGeom prst="rect">
            <a:avLst/>
          </a:prstGeom>
          <a:noFill/>
        </p:spPr>
        <p:txBody>
          <a:bodyPr wrap="square" rtlCol="0">
            <a:spAutoFit/>
          </a:bodyPr>
          <a:lstStyle/>
          <a:p>
            <a:r>
              <a:rPr lang="en-US" sz="800" i="1"/>
              <a:t>Importance</a:t>
            </a:r>
          </a:p>
        </p:txBody>
      </p:sp>
      <p:graphicFrame>
        <p:nvGraphicFramePr>
          <p:cNvPr id="10" name="Table 9"/>
          <p:cNvGraphicFramePr>
            <a:graphicFrameLocks noGrp="1"/>
          </p:cNvGraphicFramePr>
          <p:nvPr>
            <p:extLst>
              <p:ext uri="{D42A27DB-BD31-4B8C-83A1-F6EECF244321}">
                <p14:modId xmlns:p14="http://schemas.microsoft.com/office/powerpoint/2010/main" val="2173305185"/>
              </p:ext>
            </p:extLst>
          </p:nvPr>
        </p:nvGraphicFramePr>
        <p:xfrm>
          <a:off x="3770418" y="1688790"/>
          <a:ext cx="1728000" cy="2829444"/>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0000"/>
                    </a:ext>
                  </a:extLst>
                </a:gridCol>
              </a:tblGrid>
              <a:tr h="425760">
                <a:tc>
                  <a:txBody>
                    <a:bodyPr/>
                    <a:lstStyle/>
                    <a:p>
                      <a:pPr algn="ctr" fontAlgn="b"/>
                      <a:r>
                        <a:rPr lang="en-US" sz="1100" b="1" i="0" u="none" strike="noStrike">
                          <a:solidFill>
                            <a:srgbClr val="000000"/>
                          </a:solidFill>
                          <a:latin typeface="+mj-lt"/>
                        </a:rPr>
                        <a:t> Exclusively Virtual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171">
                <a:tc>
                  <a:txBody>
                    <a:bodyPr/>
                    <a:lstStyle/>
                    <a:p>
                      <a:pPr algn="ctr" fontAlgn="b"/>
                      <a:r>
                        <a:rPr lang="en-US" sz="1100" b="1" i="0" u="none" strike="noStrike">
                          <a:solidFill>
                            <a:srgbClr val="000000"/>
                          </a:solidFill>
                          <a:latin typeface="+mj-lt"/>
                        </a:rPr>
                        <a:t> Bookstores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429">
                <a:tc>
                  <a:txBody>
                    <a:bodyPr/>
                    <a:lstStyle/>
                    <a:p>
                      <a:pPr algn="ctr" fontAlgn="b"/>
                      <a:r>
                        <a:rPr lang="en-US" sz="1100" b="1" i="0" u="none" strike="noStrike">
                          <a:solidFill>
                            <a:srgbClr val="000000"/>
                          </a:solidFill>
                          <a:latin typeface="+mj-lt"/>
                        </a:rPr>
                        <a:t> Distributors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979">
                <a:tc>
                  <a:txBody>
                    <a:bodyPr/>
                    <a:lstStyle/>
                    <a:p>
                      <a:pPr algn="ctr" fontAlgn="b"/>
                      <a:r>
                        <a:rPr lang="en-US" sz="1100" b="1" i="0" u="none" strike="noStrike">
                          <a:solidFill>
                            <a:srgbClr val="000000"/>
                          </a:solidFill>
                          <a:latin typeface="+mj-lt"/>
                        </a:rPr>
                        <a:t> Internet – Marketplace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9575">
                <a:tc>
                  <a:txBody>
                    <a:bodyPr/>
                    <a:lstStyle/>
                    <a:p>
                      <a:pPr algn="ctr" fontAlgn="b"/>
                      <a:r>
                        <a:rPr lang="en-US" sz="1100" b="1" i="0" u="none" strike="noStrike">
                          <a:solidFill>
                            <a:srgbClr val="000000"/>
                          </a:solidFill>
                          <a:latin typeface="+mj-lt"/>
                        </a:rPr>
                        <a:t> Private Libraries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5530">
                <a:tc>
                  <a:txBody>
                    <a:bodyPr/>
                    <a:lstStyle/>
                    <a:p>
                      <a:pPr algn="ctr" fontAlgn="b"/>
                      <a:r>
                        <a:rPr lang="en-US" sz="1100" b="1" i="0" u="none" strike="noStrike">
                          <a:solidFill>
                            <a:srgbClr val="000000"/>
                          </a:solidFill>
                          <a:latin typeface="+mj-lt"/>
                        </a:rPr>
                        <a:t>Others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9" name="TextBox 28"/>
          <p:cNvSpPr txBox="1"/>
          <p:nvPr/>
        </p:nvSpPr>
        <p:spPr>
          <a:xfrm>
            <a:off x="7869153" y="1329822"/>
            <a:ext cx="936000" cy="215444"/>
          </a:xfrm>
          <a:prstGeom prst="rect">
            <a:avLst/>
          </a:prstGeom>
          <a:noFill/>
        </p:spPr>
        <p:txBody>
          <a:bodyPr wrap="square" rtlCol="0">
            <a:spAutoFit/>
          </a:bodyPr>
          <a:lstStyle/>
          <a:p>
            <a:r>
              <a:rPr lang="en-US" sz="800" i="1"/>
              <a:t>Importance</a:t>
            </a: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83" y="991718"/>
            <a:ext cx="399757" cy="271974"/>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448" y="946431"/>
            <a:ext cx="386725" cy="386725"/>
          </a:xfrm>
          <a:prstGeom prst="rect">
            <a:avLst/>
          </a:prstGeom>
        </p:spPr>
      </p:pic>
      <p:grpSp>
        <p:nvGrpSpPr>
          <p:cNvPr id="39" name="Group 38"/>
          <p:cNvGrpSpPr/>
          <p:nvPr/>
        </p:nvGrpSpPr>
        <p:grpSpPr>
          <a:xfrm>
            <a:off x="3953796" y="4801639"/>
            <a:ext cx="1447800" cy="261610"/>
            <a:chOff x="4953000" y="305209"/>
            <a:chExt cx="1447800" cy="261610"/>
          </a:xfrm>
        </p:grpSpPr>
        <p:grpSp>
          <p:nvGrpSpPr>
            <p:cNvPr id="40" name="Group 39"/>
            <p:cNvGrpSpPr/>
            <p:nvPr/>
          </p:nvGrpSpPr>
          <p:grpSpPr>
            <a:xfrm>
              <a:off x="4953000" y="305209"/>
              <a:ext cx="762000" cy="261610"/>
              <a:chOff x="4953000" y="305209"/>
              <a:chExt cx="762000" cy="261610"/>
            </a:xfrm>
          </p:grpSpPr>
          <p:sp>
            <p:nvSpPr>
              <p:cNvPr id="47" name="Rectangle 46"/>
              <p:cNvSpPr/>
              <p:nvPr/>
            </p:nvSpPr>
            <p:spPr>
              <a:xfrm>
                <a:off x="4953000" y="359814"/>
                <a:ext cx="159010"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8" name="TextBox 47"/>
              <p:cNvSpPr txBox="1"/>
              <p:nvPr/>
            </p:nvSpPr>
            <p:spPr>
              <a:xfrm>
                <a:off x="5112010" y="305209"/>
                <a:ext cx="602990" cy="261610"/>
              </a:xfrm>
              <a:prstGeom prst="rect">
                <a:avLst/>
              </a:prstGeom>
              <a:noFill/>
            </p:spPr>
            <p:txBody>
              <a:bodyPr wrap="square" rtlCol="0">
                <a:spAutoFit/>
              </a:bodyPr>
              <a:lstStyle/>
              <a:p>
                <a:r>
                  <a:rPr lang="en-US" sz="1100"/>
                  <a:t>2019</a:t>
                </a:r>
              </a:p>
            </p:txBody>
          </p:sp>
        </p:grpSp>
        <p:grpSp>
          <p:nvGrpSpPr>
            <p:cNvPr id="41" name="Group 40"/>
            <p:cNvGrpSpPr/>
            <p:nvPr/>
          </p:nvGrpSpPr>
          <p:grpSpPr>
            <a:xfrm>
              <a:off x="5638800" y="305209"/>
              <a:ext cx="762000" cy="261610"/>
              <a:chOff x="6019800" y="305209"/>
              <a:chExt cx="762000" cy="261610"/>
            </a:xfrm>
          </p:grpSpPr>
          <p:sp>
            <p:nvSpPr>
              <p:cNvPr id="45" name="Rectangle 44"/>
              <p:cNvSpPr/>
              <p:nvPr/>
            </p:nvSpPr>
            <p:spPr>
              <a:xfrm>
                <a:off x="6019800" y="359814"/>
                <a:ext cx="159010"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6" name="TextBox 45"/>
              <p:cNvSpPr txBox="1"/>
              <p:nvPr/>
            </p:nvSpPr>
            <p:spPr>
              <a:xfrm>
                <a:off x="6178810" y="305209"/>
                <a:ext cx="602990" cy="261610"/>
              </a:xfrm>
              <a:prstGeom prst="rect">
                <a:avLst/>
              </a:prstGeom>
              <a:noFill/>
            </p:spPr>
            <p:txBody>
              <a:bodyPr wrap="square" rtlCol="0">
                <a:spAutoFit/>
              </a:bodyPr>
              <a:lstStyle/>
              <a:p>
                <a:r>
                  <a:rPr lang="en-US" sz="1100"/>
                  <a:t>2020</a:t>
                </a:r>
              </a:p>
            </p:txBody>
          </p:sp>
        </p:grpSp>
      </p:grpSp>
      <p:graphicFrame>
        <p:nvGraphicFramePr>
          <p:cNvPr id="30" name="Chart 29"/>
          <p:cNvGraphicFramePr>
            <a:graphicFrameLocks/>
          </p:cNvGraphicFramePr>
          <p:nvPr>
            <p:extLst>
              <p:ext uri="{D42A27DB-BD31-4B8C-83A1-F6EECF244321}">
                <p14:modId xmlns:p14="http://schemas.microsoft.com/office/powerpoint/2010/main" val="643597176"/>
              </p:ext>
            </p:extLst>
          </p:nvPr>
        </p:nvGraphicFramePr>
        <p:xfrm>
          <a:off x="76200" y="1581587"/>
          <a:ext cx="3722096" cy="33135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a:graphicFrameLocks/>
          </p:cNvGraphicFramePr>
          <p:nvPr>
            <p:extLst>
              <p:ext uri="{D42A27DB-BD31-4B8C-83A1-F6EECF244321}">
                <p14:modId xmlns:p14="http://schemas.microsoft.com/office/powerpoint/2010/main" val="2026843112"/>
              </p:ext>
            </p:extLst>
          </p:nvPr>
        </p:nvGraphicFramePr>
        <p:xfrm>
          <a:off x="5475896" y="1504975"/>
          <a:ext cx="3534818" cy="3197074"/>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 Placeholder 2"/>
          <p:cNvSpPr>
            <a:spLocks noGrp="1"/>
          </p:cNvSpPr>
          <p:nvPr>
            <p:ph type="body" idx="15"/>
          </p:nvPr>
        </p:nvSpPr>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152939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2647950"/>
            <a:ext cx="9144000" cy="2495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904340"/>
            <a:ext cx="2317339" cy="1638883"/>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691" y="2950931"/>
            <a:ext cx="1565154" cy="1565154"/>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749" y="3300542"/>
            <a:ext cx="2453246" cy="865932"/>
          </a:xfrm>
          <a:prstGeom prst="rect">
            <a:avLst/>
          </a:prstGeom>
        </p:spPr>
      </p:pic>
      <p:sp>
        <p:nvSpPr>
          <p:cNvPr id="13" name="TextBox 12"/>
          <p:cNvSpPr txBox="1"/>
          <p:nvPr/>
        </p:nvSpPr>
        <p:spPr>
          <a:xfrm>
            <a:off x="533400" y="445353"/>
            <a:ext cx="4800600" cy="830997"/>
          </a:xfrm>
          <a:prstGeom prst="rect">
            <a:avLst/>
          </a:prstGeom>
          <a:noFill/>
        </p:spPr>
        <p:txBody>
          <a:bodyPr wrap="square" rtlCol="0">
            <a:spAutoFit/>
          </a:bodyPr>
          <a:lstStyle/>
          <a:p>
            <a:r>
              <a:rPr lang="en-US" sz="4800" b="1">
                <a:solidFill>
                  <a:schemeClr val="bg1"/>
                </a:solidFill>
              </a:rPr>
              <a:t>THANK YOU!</a:t>
            </a:r>
          </a:p>
        </p:txBody>
      </p:sp>
    </p:spTree>
    <p:extLst>
      <p:ext uri="{BB962C8B-B14F-4D97-AF65-F5344CB8AC3E}">
        <p14:creationId xmlns:p14="http://schemas.microsoft.com/office/powerpoint/2010/main" val="31677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52750"/>
            <a:ext cx="9144000" cy="2190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Diamond 18"/>
          <p:cNvSpPr/>
          <p:nvPr/>
        </p:nvSpPr>
        <p:spPr>
          <a:xfrm>
            <a:off x="3657600" y="2495550"/>
            <a:ext cx="2362200" cy="2209800"/>
          </a:xfrm>
          <a:prstGeom prst="diamond">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 name="Diamond 23"/>
          <p:cNvSpPr/>
          <p:nvPr/>
        </p:nvSpPr>
        <p:spPr>
          <a:xfrm>
            <a:off x="152400" y="2214157"/>
            <a:ext cx="2362200" cy="2209800"/>
          </a:xfrm>
          <a:prstGeom prst="diamond">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TextBox 24"/>
          <p:cNvSpPr txBox="1"/>
          <p:nvPr/>
        </p:nvSpPr>
        <p:spPr>
          <a:xfrm>
            <a:off x="609600" y="3562350"/>
            <a:ext cx="1447386" cy="307777"/>
          </a:xfrm>
          <a:prstGeom prst="rect">
            <a:avLst/>
          </a:prstGeom>
          <a:noFill/>
        </p:spPr>
        <p:txBody>
          <a:bodyPr wrap="square" rtlCol="0">
            <a:spAutoFit/>
          </a:bodyPr>
          <a:lstStyle/>
          <a:p>
            <a:pPr algn="ctr"/>
            <a:r>
              <a:rPr lang="en-US" sz="1400" b="1" dirty="0">
                <a:solidFill>
                  <a:schemeClr val="bg1"/>
                </a:solidFill>
              </a:rPr>
              <a:t>PRODUCTION</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10" y="2724150"/>
            <a:ext cx="819980" cy="699747"/>
          </a:xfrm>
          <a:prstGeom prst="rect">
            <a:avLst/>
          </a:prstGeom>
        </p:spPr>
      </p:pic>
      <p:sp>
        <p:nvSpPr>
          <p:cNvPr id="27" name="Diamond 26"/>
          <p:cNvSpPr/>
          <p:nvPr/>
        </p:nvSpPr>
        <p:spPr>
          <a:xfrm>
            <a:off x="2057400" y="1651369"/>
            <a:ext cx="2362200" cy="2209800"/>
          </a:xfrm>
          <a:prstGeom prst="diamond">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8" name="TextBox 27"/>
          <p:cNvSpPr txBox="1"/>
          <p:nvPr/>
        </p:nvSpPr>
        <p:spPr>
          <a:xfrm>
            <a:off x="2590800" y="2994565"/>
            <a:ext cx="1295400" cy="307777"/>
          </a:xfrm>
          <a:prstGeom prst="rect">
            <a:avLst/>
          </a:prstGeom>
          <a:noFill/>
        </p:spPr>
        <p:txBody>
          <a:bodyPr wrap="square" rtlCol="0">
            <a:spAutoFit/>
          </a:bodyPr>
          <a:lstStyle/>
          <a:p>
            <a:pPr algn="ctr"/>
            <a:r>
              <a:rPr lang="en-US" sz="1400" b="1">
                <a:solidFill>
                  <a:schemeClr val="bg1"/>
                </a:solidFill>
              </a:rPr>
              <a:t>SALES</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93" y="2222512"/>
            <a:ext cx="723814" cy="730238"/>
          </a:xfrm>
          <a:prstGeom prst="rect">
            <a:avLst/>
          </a:prstGeom>
        </p:spPr>
      </p:pic>
      <p:sp>
        <p:nvSpPr>
          <p:cNvPr id="30" name="TextBox 29"/>
          <p:cNvSpPr txBox="1"/>
          <p:nvPr/>
        </p:nvSpPr>
        <p:spPr>
          <a:xfrm>
            <a:off x="4191000" y="3859221"/>
            <a:ext cx="1295400" cy="307777"/>
          </a:xfrm>
          <a:prstGeom prst="rect">
            <a:avLst/>
          </a:prstGeom>
          <a:noFill/>
        </p:spPr>
        <p:txBody>
          <a:bodyPr wrap="square" rtlCol="0">
            <a:spAutoFit/>
          </a:bodyPr>
          <a:lstStyle/>
          <a:p>
            <a:pPr algn="ctr"/>
            <a:r>
              <a:rPr lang="en-US" sz="1400" b="1">
                <a:solidFill>
                  <a:schemeClr val="bg1"/>
                </a:solidFill>
              </a:rPr>
              <a:t>CHANNELS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14" y="3028950"/>
            <a:ext cx="837373" cy="790715"/>
          </a:xfrm>
          <a:prstGeom prst="rect">
            <a:avLst/>
          </a:prstGeom>
        </p:spPr>
      </p:pic>
      <p:sp>
        <p:nvSpPr>
          <p:cNvPr id="32" name="TextBox 31"/>
          <p:cNvSpPr txBox="1"/>
          <p:nvPr/>
        </p:nvSpPr>
        <p:spPr>
          <a:xfrm>
            <a:off x="6019800" y="3268687"/>
            <a:ext cx="1447800" cy="307777"/>
          </a:xfrm>
          <a:prstGeom prst="rect">
            <a:avLst/>
          </a:prstGeom>
          <a:noFill/>
        </p:spPr>
        <p:txBody>
          <a:bodyPr wrap="square" rtlCol="0">
            <a:spAutoFit/>
          </a:bodyPr>
          <a:lstStyle/>
          <a:p>
            <a:pPr algn="ctr"/>
            <a:r>
              <a:rPr lang="en-US" sz="1400" b="1">
                <a:solidFill>
                  <a:schemeClr val="bg1"/>
                </a:solidFill>
              </a:rPr>
              <a:t>SUBSECTORS</a:t>
            </a:r>
          </a:p>
        </p:txBody>
      </p:sp>
      <p:grpSp>
        <p:nvGrpSpPr>
          <p:cNvPr id="15" name="Group 14"/>
          <p:cNvGrpSpPr/>
          <p:nvPr/>
        </p:nvGrpSpPr>
        <p:grpSpPr>
          <a:xfrm>
            <a:off x="6969600" y="3493666"/>
            <a:ext cx="1260000" cy="1260000"/>
            <a:chOff x="6969600" y="3493666"/>
            <a:chExt cx="1260000" cy="1260000"/>
          </a:xfrm>
        </p:grpSpPr>
        <p:sp>
          <p:nvSpPr>
            <p:cNvPr id="16" name="Diamond 15"/>
            <p:cNvSpPr/>
            <p:nvPr/>
          </p:nvSpPr>
          <p:spPr>
            <a:xfrm>
              <a:off x="6969600" y="3493666"/>
              <a:ext cx="1260000" cy="1260000"/>
            </a:xfrm>
            <a:prstGeom prst="diamond">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 name="TextBox 16"/>
            <p:cNvSpPr txBox="1"/>
            <p:nvPr/>
          </p:nvSpPr>
          <p:spPr>
            <a:xfrm>
              <a:off x="7080377" y="4200311"/>
              <a:ext cx="1059712" cy="261610"/>
            </a:xfrm>
            <a:prstGeom prst="rect">
              <a:avLst/>
            </a:prstGeom>
            <a:noFill/>
          </p:spPr>
          <p:txBody>
            <a:bodyPr wrap="square" rtlCol="0">
              <a:spAutoFit/>
            </a:bodyPr>
            <a:lstStyle/>
            <a:p>
              <a:pPr algn="ctr"/>
              <a:r>
                <a:rPr lang="en-US" sz="1100" b="1">
                  <a:solidFill>
                    <a:schemeClr val="bg1"/>
                  </a:solidFill>
                </a:rPr>
                <a:t>APPENDIX</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0710" y="3756359"/>
              <a:ext cx="397780" cy="397780"/>
            </a:xfrm>
            <a:prstGeom prst="rect">
              <a:avLst/>
            </a:prstGeom>
          </p:spPr>
        </p:pic>
      </p:grpSp>
      <p:sp>
        <p:nvSpPr>
          <p:cNvPr id="20" name="Diamond 19"/>
          <p:cNvSpPr/>
          <p:nvPr/>
        </p:nvSpPr>
        <p:spPr>
          <a:xfrm>
            <a:off x="5562600" y="1932763"/>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 name="TextBox 20"/>
          <p:cNvSpPr txBox="1"/>
          <p:nvPr/>
        </p:nvSpPr>
        <p:spPr>
          <a:xfrm>
            <a:off x="6019800" y="3268687"/>
            <a:ext cx="1447800" cy="307777"/>
          </a:xfrm>
          <a:prstGeom prst="rect">
            <a:avLst/>
          </a:prstGeom>
          <a:noFill/>
        </p:spPr>
        <p:txBody>
          <a:bodyPr wrap="square" rtlCol="0">
            <a:spAutoFit/>
          </a:bodyPr>
          <a:lstStyle/>
          <a:p>
            <a:pPr algn="ctr"/>
            <a:r>
              <a:rPr lang="en-US" sz="1400" b="1">
                <a:solidFill>
                  <a:schemeClr val="bg1"/>
                </a:solidFill>
              </a:rPr>
              <a:t>SUBSECTORS</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4725" y="2495550"/>
            <a:ext cx="737950" cy="776670"/>
          </a:xfrm>
          <a:prstGeom prst="rect">
            <a:avLst/>
          </a:prstGeom>
        </p:spPr>
      </p:pic>
    </p:spTree>
    <p:extLst>
      <p:ext uri="{BB962C8B-B14F-4D97-AF65-F5344CB8AC3E}">
        <p14:creationId xmlns:p14="http://schemas.microsoft.com/office/powerpoint/2010/main" val="94541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5193475" y="333250"/>
            <a:ext cx="3657600" cy="276999"/>
          </a:xfrm>
          <a:prstGeom prst="rect">
            <a:avLst/>
          </a:prstGeom>
          <a:noFill/>
        </p:spPr>
        <p:txBody>
          <a:bodyPr wrap="square" rtlCol="0">
            <a:spAutoFit/>
          </a:bodyPr>
          <a:lstStyle/>
          <a:p>
            <a:r>
              <a:rPr lang="en-US" sz="1200" b="1">
                <a:solidFill>
                  <a:schemeClr val="bg1"/>
                </a:solidFill>
              </a:rPr>
              <a:t>GOVERNMENT</a:t>
            </a:r>
          </a:p>
        </p:txBody>
      </p:sp>
      <p:sp>
        <p:nvSpPr>
          <p:cNvPr id="59" name="Rectangle 58"/>
          <p:cNvSpPr/>
          <p:nvPr/>
        </p:nvSpPr>
        <p:spPr>
          <a:xfrm>
            <a:off x="5212800" y="4248500"/>
            <a:ext cx="252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6" name="Rectangle 55"/>
          <p:cNvSpPr/>
          <p:nvPr/>
        </p:nvSpPr>
        <p:spPr>
          <a:xfrm>
            <a:off x="5211825" y="3322225"/>
            <a:ext cx="252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7" name="Rectangle 56"/>
          <p:cNvSpPr/>
          <p:nvPr/>
        </p:nvSpPr>
        <p:spPr>
          <a:xfrm>
            <a:off x="5211825" y="1245288"/>
            <a:ext cx="252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8" name="Rectangle 57"/>
          <p:cNvSpPr/>
          <p:nvPr/>
        </p:nvSpPr>
        <p:spPr>
          <a:xfrm>
            <a:off x="5211825" y="333250"/>
            <a:ext cx="252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5" name="Rectangle 54"/>
          <p:cNvSpPr/>
          <p:nvPr/>
        </p:nvSpPr>
        <p:spPr>
          <a:xfrm>
            <a:off x="1431525" y="2161998"/>
            <a:ext cx="252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4" name="Rectangle 53"/>
          <p:cNvSpPr/>
          <p:nvPr/>
        </p:nvSpPr>
        <p:spPr>
          <a:xfrm>
            <a:off x="1431525" y="1257163"/>
            <a:ext cx="252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3" name="Rectangle 52"/>
          <p:cNvSpPr/>
          <p:nvPr/>
        </p:nvSpPr>
        <p:spPr>
          <a:xfrm>
            <a:off x="1431525" y="345125"/>
            <a:ext cx="252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TextBox 14"/>
          <p:cNvSpPr txBox="1"/>
          <p:nvPr/>
        </p:nvSpPr>
        <p:spPr>
          <a:xfrm>
            <a:off x="1407225" y="333250"/>
            <a:ext cx="3657600" cy="276999"/>
          </a:xfrm>
          <a:prstGeom prst="rect">
            <a:avLst/>
          </a:prstGeom>
          <a:noFill/>
        </p:spPr>
        <p:txBody>
          <a:bodyPr wrap="square" rtlCol="0">
            <a:spAutoFit/>
          </a:bodyPr>
          <a:lstStyle/>
          <a:p>
            <a:r>
              <a:rPr lang="en-US" sz="1200" b="1">
                <a:solidFill>
                  <a:schemeClr val="bg1"/>
                </a:solidFill>
              </a:rPr>
              <a:t>ABOUT THE STUDY</a:t>
            </a:r>
          </a:p>
        </p:txBody>
      </p:sp>
      <p:sp>
        <p:nvSpPr>
          <p:cNvPr id="3" name="TextBox 2"/>
          <p:cNvSpPr txBox="1"/>
          <p:nvPr/>
        </p:nvSpPr>
        <p:spPr>
          <a:xfrm>
            <a:off x="1411967" y="617452"/>
            <a:ext cx="3600000" cy="507831"/>
          </a:xfrm>
          <a:prstGeom prst="rect">
            <a:avLst/>
          </a:prstGeom>
          <a:noFill/>
        </p:spPr>
        <p:txBody>
          <a:bodyPr wrap="square" rtlCol="0">
            <a:spAutoFit/>
          </a:bodyPr>
          <a:lstStyle/>
          <a:p>
            <a:r>
              <a:rPr lang="en-US" sz="900"/>
              <a:t>Research carried out by Nielsen Book and coordinated by the National Union of Book Publishers (SNEL) and the Brazilian Book Chamber (CBL).</a:t>
            </a:r>
          </a:p>
        </p:txBody>
      </p:sp>
      <p:sp>
        <p:nvSpPr>
          <p:cNvPr id="5" name="Rectangle 4">
            <a:hlinkClick r:id="rId2"/>
          </p:cNvPr>
          <p:cNvSpPr/>
          <p:nvPr/>
        </p:nvSpPr>
        <p:spPr>
          <a:xfrm>
            <a:off x="276100" y="4925408"/>
            <a:ext cx="2880000" cy="215444"/>
          </a:xfrm>
          <a:prstGeom prst="rect">
            <a:avLst/>
          </a:prstGeom>
        </p:spPr>
        <p:txBody>
          <a:bodyPr wrap="square" anchor="ctr">
            <a:spAutoFit/>
          </a:bodyPr>
          <a:lstStyle/>
          <a:p>
            <a:pPr lvl="0"/>
            <a:r>
              <a:rPr lang="en-US" sz="800">
                <a:solidFill>
                  <a:srgbClr val="000000"/>
                </a:solidFill>
              </a:rPr>
              <a:t>Access historical data at: https://snel.org.br/pesquisas</a:t>
            </a:r>
            <a:r>
              <a:rPr lang="en-US" sz="800">
                <a:solidFill>
                  <a:srgbClr val="000000"/>
                </a:solidFill>
                <a:hlinkClick r:id="rId2"/>
              </a:rPr>
              <a:t>/</a:t>
            </a:r>
          </a:p>
        </p:txBody>
      </p:sp>
      <p:sp>
        <p:nvSpPr>
          <p:cNvPr id="29" name="Rectangle 28">
            <a:hlinkClick r:id="rId3"/>
          </p:cNvPr>
          <p:cNvSpPr/>
          <p:nvPr/>
        </p:nvSpPr>
        <p:spPr>
          <a:xfrm>
            <a:off x="3039892" y="4925408"/>
            <a:ext cx="2645276" cy="215444"/>
          </a:xfrm>
          <a:prstGeom prst="rect">
            <a:avLst/>
          </a:prstGeom>
        </p:spPr>
        <p:txBody>
          <a:bodyPr wrap="none" anchor="ctr">
            <a:spAutoFit/>
          </a:bodyPr>
          <a:lstStyle/>
          <a:p>
            <a:r>
              <a:rPr lang="en-US" sz="800">
                <a:solidFill>
                  <a:srgbClr val="000000"/>
                </a:solidFill>
              </a:rPr>
              <a:t>or     </a:t>
            </a:r>
            <a:r>
              <a:rPr lang="en-US" sz="800">
                <a:solidFill>
                  <a:srgbClr val="000000"/>
                </a:solidFill>
                <a:latin typeface="Arial" panose="020B0604020202020204" pitchFamily="34" charset="0"/>
                <a:cs typeface="Arial" panose="020B0604020202020204" pitchFamily="34" charset="0"/>
              </a:rPr>
              <a:t>http://</a:t>
            </a:r>
            <a:r>
              <a:rPr lang="en-US" sz="800">
                <a:latin typeface="Arial" panose="020B0604020202020204" pitchFamily="34" charset="0"/>
                <a:cs typeface="Arial" panose="020B0604020202020204" pitchFamily="34" charset="0"/>
              </a:rPr>
              <a:t>cbl.org.br/servicos/pesquisas-de-mercado</a:t>
            </a:r>
            <a:r>
              <a:rPr lang="en-US" sz="800"/>
              <a:t> </a:t>
            </a:r>
          </a:p>
        </p:txBody>
      </p:sp>
      <p:sp>
        <p:nvSpPr>
          <p:cNvPr id="39" name="TextBox 38"/>
          <p:cNvSpPr txBox="1"/>
          <p:nvPr/>
        </p:nvSpPr>
        <p:spPr>
          <a:xfrm>
            <a:off x="1407225" y="1247650"/>
            <a:ext cx="3657600" cy="276999"/>
          </a:xfrm>
          <a:prstGeom prst="rect">
            <a:avLst/>
          </a:prstGeom>
          <a:noFill/>
        </p:spPr>
        <p:txBody>
          <a:bodyPr wrap="square" rtlCol="0">
            <a:spAutoFit/>
          </a:bodyPr>
          <a:lstStyle/>
          <a:p>
            <a:r>
              <a:rPr lang="en-US" sz="1200" b="1">
                <a:solidFill>
                  <a:schemeClr val="bg1"/>
                </a:solidFill>
              </a:rPr>
              <a:t>COLLECT</a:t>
            </a:r>
          </a:p>
        </p:txBody>
      </p:sp>
      <p:sp>
        <p:nvSpPr>
          <p:cNvPr id="31" name="Rectangle 30"/>
          <p:cNvSpPr/>
          <p:nvPr/>
        </p:nvSpPr>
        <p:spPr>
          <a:xfrm>
            <a:off x="1411967" y="2447450"/>
            <a:ext cx="3600000" cy="2169825"/>
          </a:xfrm>
          <a:prstGeom prst="rect">
            <a:avLst/>
          </a:prstGeom>
        </p:spPr>
        <p:txBody>
          <a:bodyPr wrap="square">
            <a:spAutoFit/>
          </a:bodyPr>
          <a:lstStyle/>
          <a:p>
            <a:r>
              <a:rPr lang="en-US" sz="900"/>
              <a:t>The questions in the questionnaire refer to the production and sales made by publishers, both to the market and to the government and all their divisions: edited titles, produced copies, production by subject area, sold copies, sales, distribution channels etc.</a:t>
            </a:r>
            <a:br>
              <a:rPr lang="en-US" sz="900"/>
            </a:br>
            <a:r>
              <a:rPr lang="en-US" sz="900"/>
              <a:t>It is also through the questionnaire that the publisher’s subsector is defined, which is determined by the company’s turnover. For example, a publisher that earns most of its turnover from the sale of textbooks declares itself a textbook publisher.</a:t>
            </a:r>
          </a:p>
          <a:p>
            <a:r>
              <a:rPr lang="en-US" sz="900"/>
              <a:t>The study divides the publishing industry into four subsectors: </a:t>
            </a:r>
          </a:p>
          <a:p>
            <a:pPr indent="-171450">
              <a:lnSpc>
                <a:spcPct val="100000"/>
              </a:lnSpc>
              <a:buFont typeface="Arial" panose="020B0604020202020204" pitchFamily="34" charset="0"/>
              <a:buChar char="•"/>
            </a:pPr>
            <a:r>
              <a:rPr lang="en-US" sz="900"/>
              <a:t>Didactics</a:t>
            </a:r>
          </a:p>
          <a:p>
            <a:pPr indent="-171450">
              <a:lnSpc>
                <a:spcPct val="100000"/>
              </a:lnSpc>
              <a:buFont typeface="Arial" panose="020B0604020202020204" pitchFamily="34" charset="0"/>
              <a:buChar char="•"/>
            </a:pPr>
            <a:r>
              <a:rPr lang="en-US" sz="900"/>
              <a:t>General Works</a:t>
            </a:r>
          </a:p>
          <a:p>
            <a:pPr indent="-171450">
              <a:lnSpc>
                <a:spcPct val="100000"/>
              </a:lnSpc>
              <a:buFont typeface="Arial" panose="020B0604020202020204" pitchFamily="34" charset="0"/>
              <a:buChar char="•"/>
            </a:pPr>
            <a:r>
              <a:rPr lang="en-US" sz="900"/>
              <a:t>Religious</a:t>
            </a:r>
          </a:p>
          <a:p>
            <a:pPr indent="-171450">
              <a:lnSpc>
                <a:spcPct val="100000"/>
              </a:lnSpc>
              <a:buFont typeface="Arial" panose="020B0604020202020204" pitchFamily="34" charset="0"/>
              <a:buChar char="•"/>
            </a:pPr>
            <a:r>
              <a:rPr lang="en-US" sz="900"/>
              <a:t>CTP – Scientific, Technical and Professional.</a:t>
            </a:r>
          </a:p>
        </p:txBody>
      </p:sp>
      <p:sp>
        <p:nvSpPr>
          <p:cNvPr id="40" name="TextBox 39"/>
          <p:cNvSpPr txBox="1"/>
          <p:nvPr/>
        </p:nvSpPr>
        <p:spPr>
          <a:xfrm>
            <a:off x="1407225" y="2162050"/>
            <a:ext cx="3657600" cy="276999"/>
          </a:xfrm>
          <a:prstGeom prst="rect">
            <a:avLst/>
          </a:prstGeom>
          <a:noFill/>
        </p:spPr>
        <p:txBody>
          <a:bodyPr wrap="square" rtlCol="0">
            <a:spAutoFit/>
          </a:bodyPr>
          <a:lstStyle/>
          <a:p>
            <a:r>
              <a:rPr lang="en-US" sz="1200" b="1">
                <a:solidFill>
                  <a:schemeClr val="bg1"/>
                </a:solidFill>
              </a:rPr>
              <a:t>QUESTIONNAIRE</a:t>
            </a:r>
          </a:p>
        </p:txBody>
      </p:sp>
      <p:graphicFrame>
        <p:nvGraphicFramePr>
          <p:cNvPr id="49" name="Chart 48"/>
          <p:cNvGraphicFramePr>
            <a:graphicFrameLocks/>
          </p:cNvGraphicFramePr>
          <p:nvPr>
            <p:extLst>
              <p:ext uri="{D42A27DB-BD31-4B8C-83A1-F6EECF244321}">
                <p14:modId xmlns:p14="http://schemas.microsoft.com/office/powerpoint/2010/main" val="4290999342"/>
              </p:ext>
            </p:extLst>
          </p:nvPr>
        </p:nvGraphicFramePr>
        <p:xfrm>
          <a:off x="5677625" y="2171500"/>
          <a:ext cx="2689299" cy="116184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319200" y="329050"/>
            <a:ext cx="900000" cy="450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Google Shape;1337;p211"/>
          <p:cNvSpPr txBox="1">
            <a:spLocks noGrp="1"/>
          </p:cNvSpPr>
          <p:nvPr>
            <p:ph type="title"/>
          </p:nvPr>
        </p:nvSpPr>
        <p:spPr>
          <a:xfrm>
            <a:off x="330253" y="545724"/>
            <a:ext cx="877895" cy="4066653"/>
          </a:xfrm>
          <a:prstGeom prst="rect">
            <a:avLst/>
          </a:prstGeom>
          <a:noFill/>
          <a:ln>
            <a:noFill/>
          </a:ln>
        </p:spPr>
        <p:txBody>
          <a:bodyPr spcFirstLastPara="1" vert="vert270" wrap="square" lIns="91425" tIns="0" rIns="91425" bIns="0" anchor="ctr" anchorCtr="0">
            <a:noAutofit/>
          </a:bodyPr>
          <a:lstStyle/>
          <a:p>
            <a:pPr lvl="0" algn="ctr">
              <a:spcBef>
                <a:spcPts val="0"/>
              </a:spcBef>
              <a:buClr>
                <a:schemeClr val="dk2"/>
              </a:buClr>
              <a:buSzPts val="2800"/>
            </a:pPr>
            <a:r>
              <a:rPr lang="en-US" sz="3600">
                <a:solidFill>
                  <a:schemeClr val="bg1"/>
                </a:solidFill>
              </a:rPr>
              <a:t>Methodology</a:t>
            </a:r>
          </a:p>
        </p:txBody>
      </p:sp>
      <p:sp>
        <p:nvSpPr>
          <p:cNvPr id="32" name="TextBox 31"/>
          <p:cNvSpPr txBox="1"/>
          <p:nvPr/>
        </p:nvSpPr>
        <p:spPr>
          <a:xfrm>
            <a:off x="1412175" y="1531852"/>
            <a:ext cx="3600000" cy="507831"/>
          </a:xfrm>
          <a:prstGeom prst="rect">
            <a:avLst/>
          </a:prstGeom>
          <a:noFill/>
        </p:spPr>
        <p:txBody>
          <a:bodyPr wrap="square" rtlCol="0">
            <a:spAutoFit/>
          </a:bodyPr>
          <a:lstStyle/>
          <a:p>
            <a:r>
              <a:rPr lang="en-US" sz="900"/>
              <a:t>The information collection process is carried out by completing an online questionnaire, sent by Nielsen to publishers in the country. </a:t>
            </a:r>
          </a:p>
        </p:txBody>
      </p:sp>
      <p:sp>
        <p:nvSpPr>
          <p:cNvPr id="35" name="TextBox 34"/>
          <p:cNvSpPr txBox="1"/>
          <p:nvPr/>
        </p:nvSpPr>
        <p:spPr>
          <a:xfrm>
            <a:off x="5198217" y="617452"/>
            <a:ext cx="3600000" cy="507831"/>
          </a:xfrm>
          <a:prstGeom prst="rect">
            <a:avLst/>
          </a:prstGeom>
          <a:noFill/>
        </p:spPr>
        <p:txBody>
          <a:bodyPr wrap="square" rtlCol="0">
            <a:spAutoFit/>
          </a:bodyPr>
          <a:lstStyle/>
          <a:p>
            <a:r>
              <a:rPr lang="en-US" sz="900"/>
              <a:t>Data referring to sales to the government are taken from the publishers and also from FNDE, the federal government agency responsible for carrying out these purchases.</a:t>
            </a:r>
          </a:p>
        </p:txBody>
      </p:sp>
      <p:sp>
        <p:nvSpPr>
          <p:cNvPr id="36" name="TextBox 35"/>
          <p:cNvSpPr txBox="1"/>
          <p:nvPr/>
        </p:nvSpPr>
        <p:spPr>
          <a:xfrm>
            <a:off x="5193475" y="1247650"/>
            <a:ext cx="3657600" cy="276999"/>
          </a:xfrm>
          <a:prstGeom prst="rect">
            <a:avLst/>
          </a:prstGeom>
          <a:noFill/>
        </p:spPr>
        <p:txBody>
          <a:bodyPr wrap="square" rtlCol="0">
            <a:spAutoFit/>
          </a:bodyPr>
          <a:lstStyle/>
          <a:p>
            <a:r>
              <a:rPr lang="en-US" sz="1200" b="1">
                <a:solidFill>
                  <a:schemeClr val="bg1"/>
                </a:solidFill>
              </a:rPr>
              <a:t>SAMPLE</a:t>
            </a:r>
          </a:p>
        </p:txBody>
      </p:sp>
      <p:sp>
        <p:nvSpPr>
          <p:cNvPr id="37" name="Rectangle 36"/>
          <p:cNvSpPr/>
          <p:nvPr/>
        </p:nvSpPr>
        <p:spPr>
          <a:xfrm>
            <a:off x="5198217" y="3602782"/>
            <a:ext cx="3600000" cy="507831"/>
          </a:xfrm>
          <a:prstGeom prst="rect">
            <a:avLst/>
          </a:prstGeom>
        </p:spPr>
        <p:txBody>
          <a:bodyPr wrap="square">
            <a:spAutoFit/>
          </a:bodyPr>
          <a:lstStyle/>
          <a:p>
            <a:r>
              <a:rPr lang="en-US" sz="900"/>
              <a:t>Based on the data collected and the variations observed in the previous year, the statistical inference process is applied to reach the values referring to the entire market. </a:t>
            </a:r>
          </a:p>
        </p:txBody>
      </p:sp>
      <p:sp>
        <p:nvSpPr>
          <p:cNvPr id="38" name="TextBox 37"/>
          <p:cNvSpPr txBox="1"/>
          <p:nvPr/>
        </p:nvSpPr>
        <p:spPr>
          <a:xfrm>
            <a:off x="5193475" y="3317382"/>
            <a:ext cx="3657600" cy="276999"/>
          </a:xfrm>
          <a:prstGeom prst="rect">
            <a:avLst/>
          </a:prstGeom>
          <a:noFill/>
        </p:spPr>
        <p:txBody>
          <a:bodyPr wrap="square" rtlCol="0">
            <a:spAutoFit/>
          </a:bodyPr>
          <a:lstStyle/>
          <a:p>
            <a:r>
              <a:rPr lang="en-US" sz="1200" b="1">
                <a:solidFill>
                  <a:schemeClr val="bg1"/>
                </a:solidFill>
              </a:rPr>
              <a:t>INFERENCE</a:t>
            </a:r>
          </a:p>
        </p:txBody>
      </p:sp>
      <p:sp>
        <p:nvSpPr>
          <p:cNvPr id="48" name="TextBox 47"/>
          <p:cNvSpPr txBox="1"/>
          <p:nvPr/>
        </p:nvSpPr>
        <p:spPr>
          <a:xfrm>
            <a:off x="5198425" y="1531852"/>
            <a:ext cx="3600000" cy="646331"/>
          </a:xfrm>
          <a:prstGeom prst="rect">
            <a:avLst/>
          </a:prstGeom>
          <a:noFill/>
        </p:spPr>
        <p:txBody>
          <a:bodyPr wrap="square" rtlCol="0">
            <a:spAutoFit/>
          </a:bodyPr>
          <a:lstStyle/>
          <a:p>
            <a:r>
              <a:rPr lang="en-US" sz="900"/>
              <a:t>The sample is formed by paired publishers, that is, publishers who answered the questionnaire in the current year and who also did so in the previous year. In 2020, the Sample was 58% in turnover terms. </a:t>
            </a:r>
          </a:p>
        </p:txBody>
      </p:sp>
      <p:sp>
        <p:nvSpPr>
          <p:cNvPr id="51" name="Rectangle 50"/>
          <p:cNvSpPr/>
          <p:nvPr/>
        </p:nvSpPr>
        <p:spPr>
          <a:xfrm>
            <a:off x="5198217" y="4535918"/>
            <a:ext cx="3600000" cy="369332"/>
          </a:xfrm>
          <a:prstGeom prst="rect">
            <a:avLst/>
          </a:prstGeom>
        </p:spPr>
        <p:txBody>
          <a:bodyPr wrap="square">
            <a:spAutoFit/>
          </a:bodyPr>
          <a:lstStyle/>
          <a:p>
            <a:r>
              <a:rPr lang="en-US" sz="900"/>
              <a:t>All data in real terms are calculated according to IBGE’s IPCA. In 2020, the IPCA registered a variation of 4.52%. </a:t>
            </a:r>
          </a:p>
        </p:txBody>
      </p:sp>
      <p:sp>
        <p:nvSpPr>
          <p:cNvPr id="52" name="TextBox 51"/>
          <p:cNvSpPr txBox="1"/>
          <p:nvPr/>
        </p:nvSpPr>
        <p:spPr>
          <a:xfrm>
            <a:off x="5193475" y="4250518"/>
            <a:ext cx="3657600" cy="276999"/>
          </a:xfrm>
          <a:prstGeom prst="rect">
            <a:avLst/>
          </a:prstGeom>
          <a:noFill/>
        </p:spPr>
        <p:txBody>
          <a:bodyPr wrap="square" rtlCol="0">
            <a:spAutoFit/>
          </a:bodyPr>
          <a:lstStyle/>
          <a:p>
            <a:r>
              <a:rPr lang="en-US" sz="1200" b="1">
                <a:solidFill>
                  <a:schemeClr val="bg1"/>
                </a:solidFill>
              </a:rPr>
              <a:t>REAL DATA</a:t>
            </a:r>
          </a:p>
        </p:txBody>
      </p:sp>
      <p:sp>
        <p:nvSpPr>
          <p:cNvPr id="11" name="Line Callout 2 10"/>
          <p:cNvSpPr/>
          <p:nvPr/>
        </p:nvSpPr>
        <p:spPr>
          <a:xfrm flipH="1">
            <a:off x="5334000" y="2287998"/>
            <a:ext cx="543249" cy="291052"/>
          </a:xfrm>
          <a:prstGeom prst="borderCallout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tx1"/>
                </a:solidFill>
              </a:rPr>
              <a:t>42%</a:t>
            </a:r>
          </a:p>
        </p:txBody>
      </p:sp>
      <p:sp>
        <p:nvSpPr>
          <p:cNvPr id="60" name="Line Callout 2 59"/>
          <p:cNvSpPr/>
          <p:nvPr/>
        </p:nvSpPr>
        <p:spPr>
          <a:xfrm>
            <a:off x="7309262" y="2731450"/>
            <a:ext cx="543249" cy="291052"/>
          </a:xfrm>
          <a:prstGeom prst="borderCallout2">
            <a:avLst>
              <a:gd name="adj1" fmla="val -22051"/>
              <a:gd name="adj2" fmla="val 35387"/>
              <a:gd name="adj3" fmla="val -95494"/>
              <a:gd name="adj4" fmla="val 13937"/>
              <a:gd name="adj5" fmla="val -103747"/>
              <a:gd name="adj6" fmla="val -31365"/>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tx1"/>
                </a:solidFill>
              </a:rPr>
              <a:t>58%</a:t>
            </a:r>
          </a:p>
        </p:txBody>
      </p:sp>
      <p:sp>
        <p:nvSpPr>
          <p:cNvPr id="30" name="TextBox 29"/>
          <p:cNvSpPr txBox="1"/>
          <p:nvPr/>
        </p:nvSpPr>
        <p:spPr>
          <a:xfrm>
            <a:off x="5211825" y="330374"/>
            <a:ext cx="3657600" cy="276999"/>
          </a:xfrm>
          <a:prstGeom prst="rect">
            <a:avLst/>
          </a:prstGeom>
          <a:noFill/>
        </p:spPr>
        <p:txBody>
          <a:bodyPr wrap="square" rtlCol="0">
            <a:spAutoFit/>
          </a:bodyPr>
          <a:lstStyle/>
          <a:p>
            <a:r>
              <a:rPr lang="en-US" sz="1200" b="1">
                <a:solidFill>
                  <a:schemeClr val="bg1"/>
                </a:solidFill>
              </a:rPr>
              <a:t>GOVERNMENT</a:t>
            </a:r>
          </a:p>
        </p:txBody>
      </p:sp>
    </p:spTree>
    <p:extLst>
      <p:ext uri="{BB962C8B-B14F-4D97-AF65-F5344CB8AC3E}">
        <p14:creationId xmlns:p14="http://schemas.microsoft.com/office/powerpoint/2010/main" val="38524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6153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4360" y="155125"/>
            <a:ext cx="8166672" cy="433917"/>
          </a:xfrm>
        </p:spPr>
        <p:txBody>
          <a:bodyPr/>
          <a:lstStyle/>
          <a:p>
            <a:r>
              <a:rPr lang="en-US"/>
              <a:t>PRODUCTION</a:t>
            </a:r>
          </a:p>
        </p:txBody>
      </p:sp>
      <p:graphicFrame>
        <p:nvGraphicFramePr>
          <p:cNvPr id="61"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3879121101"/>
              </p:ext>
            </p:extLst>
          </p:nvPr>
        </p:nvGraphicFramePr>
        <p:xfrm>
          <a:off x="487575" y="1323398"/>
          <a:ext cx="8316000" cy="1232205"/>
        </p:xfrm>
        <a:graphic>
          <a:graphicData uri="http://schemas.openxmlformats.org/drawingml/2006/table">
            <a:tbl>
              <a:tblPr bandRow="1">
                <a:tableStyleId>{2D5ABB26-0587-4C30-8999-92F81FD0307C}</a:tableStyleId>
              </a:tblPr>
              <a:tblGrid>
                <a:gridCol w="180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1044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tblGrid>
              <a:tr h="360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endParaRPr lang="pt-BR" sz="1000" b="1" i="0" u="none" strike="noStrike" dirty="0">
                        <a:solidFill>
                          <a:schemeClr val="tx1"/>
                        </a:solidFill>
                        <a:latin typeface="Arial"/>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r" fontAlgn="b"/>
                      <a:r>
                        <a:rPr lang="en-US" sz="1000" b="0" u="none" strike="noStrike">
                          <a:solidFill>
                            <a:schemeClr val="tx2"/>
                          </a:solidFill>
                          <a:latin typeface="+mn-lt"/>
                        </a:rPr>
                        <a:t>NEW ISBN NUMBERS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13,671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11,295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5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0" i="0" u="none" strike="noStrike">
                          <a:solidFill>
                            <a:srgbClr val="000000"/>
                          </a:solidFill>
                          <a:latin typeface="Arial" panose="020B0604020202020204" pitchFamily="34" charset="0"/>
                        </a:rPr>
                        <a:t>77,916,547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55,797,154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-28.39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2000">
                <a:tc>
                  <a:txBody>
                    <a:bodyPr/>
                    <a:lstStyle/>
                    <a:p>
                      <a:pPr algn="r" fontAlgn="b"/>
                      <a:r>
                        <a:rPr lang="en-US" sz="1000" b="0" u="none" strike="noStrike">
                          <a:solidFill>
                            <a:schemeClr val="tx2"/>
                          </a:solidFill>
                          <a:latin typeface="+mn-lt"/>
                        </a:rPr>
                        <a:t>REPRINT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36,659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35,087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5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0" i="0" u="none" strike="noStrike">
                          <a:solidFill>
                            <a:srgbClr val="000000"/>
                          </a:solidFill>
                          <a:latin typeface="Arial" panose="020B0604020202020204" pitchFamily="34" charset="0"/>
                        </a:rPr>
                        <a:t>317,415,435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258,343,870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-18.61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r" fontAlgn="b"/>
                      <a:r>
                        <a:rPr lang="en-US" sz="1000" b="1" u="none" strike="noStrike">
                          <a:solidFill>
                            <a:schemeClr val="tx2"/>
                          </a:solidFill>
                          <a:latin typeface="+mn-lt"/>
                        </a:rPr>
                        <a:t>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50,331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46,382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-7.85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5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1" i="0" u="none" strike="noStrike">
                          <a:solidFill>
                            <a:srgbClr val="000000"/>
                          </a:solidFill>
                          <a:latin typeface="Arial" panose="020B0604020202020204" pitchFamily="34" charset="0"/>
                        </a:rPr>
                        <a:t>395,331,981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314,141,024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-20.54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1" name="Group 70"/>
          <p:cNvGrpSpPr/>
          <p:nvPr/>
        </p:nvGrpSpPr>
        <p:grpSpPr>
          <a:xfrm flipH="1">
            <a:off x="464107" y="683575"/>
            <a:ext cx="170883" cy="432000"/>
            <a:chOff x="1752600" y="1767416"/>
            <a:chExt cx="170883" cy="432000"/>
          </a:xfrm>
        </p:grpSpPr>
        <p:cxnSp>
          <p:nvCxnSpPr>
            <p:cNvPr id="72" name="Straight Connector 71"/>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73" name="Isosceles Triangle 72"/>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TextBox 73"/>
          <p:cNvSpPr txBox="1"/>
          <p:nvPr/>
        </p:nvSpPr>
        <p:spPr>
          <a:xfrm>
            <a:off x="597010" y="761076"/>
            <a:ext cx="6870590" cy="261610"/>
          </a:xfrm>
          <a:prstGeom prst="rect">
            <a:avLst/>
          </a:prstGeom>
          <a:noFill/>
        </p:spPr>
        <p:txBody>
          <a:bodyPr wrap="square" rtlCol="0">
            <a:spAutoFit/>
          </a:bodyPr>
          <a:lstStyle/>
          <a:p>
            <a:r>
              <a:rPr lang="en-US" sz="1100" b="1"/>
              <a:t>EDITED TITLES AND PRODUCED COPIES</a:t>
            </a:r>
          </a:p>
        </p:txBody>
      </p:sp>
      <p:grpSp>
        <p:nvGrpSpPr>
          <p:cNvPr id="156" name="Group 155"/>
          <p:cNvGrpSpPr/>
          <p:nvPr/>
        </p:nvGrpSpPr>
        <p:grpSpPr>
          <a:xfrm flipH="1">
            <a:off x="464107" y="2693683"/>
            <a:ext cx="170883" cy="432000"/>
            <a:chOff x="1752600" y="1767416"/>
            <a:chExt cx="170883" cy="432000"/>
          </a:xfrm>
        </p:grpSpPr>
        <p:cxnSp>
          <p:nvCxnSpPr>
            <p:cNvPr id="157" name="Straight Connector 156"/>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58" name="Isosceles Triangle 157"/>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9" name="TextBox 158"/>
          <p:cNvSpPr txBox="1"/>
          <p:nvPr/>
        </p:nvSpPr>
        <p:spPr>
          <a:xfrm>
            <a:off x="597008" y="2771184"/>
            <a:ext cx="7908692" cy="261610"/>
          </a:xfrm>
          <a:prstGeom prst="rect">
            <a:avLst/>
          </a:prstGeom>
          <a:noFill/>
        </p:spPr>
        <p:txBody>
          <a:bodyPr wrap="square" rtlCol="0">
            <a:spAutoFit/>
          </a:bodyPr>
          <a:lstStyle/>
          <a:p>
            <a:r>
              <a:rPr lang="en-US" sz="1100" b="1"/>
              <a:t>EDITED TITLES AND PRODUCED COPIES BY SUBSECTOR</a:t>
            </a:r>
            <a:r>
              <a:rPr lang="en-US" sz="800" i="1">
                <a:latin typeface="Arial" panose="020B0604020202020204" pitchFamily="34" charset="0"/>
                <a:cs typeface="Arial" panose="020B0604020202020204" pitchFamily="34" charset="0"/>
              </a:rPr>
              <a:t> </a:t>
            </a:r>
          </a:p>
        </p:txBody>
      </p:sp>
      <p:sp>
        <p:nvSpPr>
          <p:cNvPr id="5" name="Rectangle 4"/>
          <p:cNvSpPr/>
          <p:nvPr/>
        </p:nvSpPr>
        <p:spPr>
          <a:xfrm>
            <a:off x="3496030" y="1047750"/>
            <a:ext cx="758541" cy="253916"/>
          </a:xfrm>
          <a:prstGeom prst="rect">
            <a:avLst/>
          </a:prstGeom>
          <a:solidFill>
            <a:schemeClr val="bg1"/>
          </a:solidFill>
        </p:spPr>
        <p:txBody>
          <a:bodyPr wrap="none" anchor="ctr">
            <a:spAutoFit/>
          </a:bodyPr>
          <a:lstStyle/>
          <a:p>
            <a:pPr algn="ctr"/>
            <a:r>
              <a:rPr lang="en-US" sz="1000" b="1">
                <a:solidFill>
                  <a:schemeClr val="tx2"/>
                </a:solidFill>
              </a:rPr>
              <a:t>TITLES</a:t>
            </a:r>
          </a:p>
        </p:txBody>
      </p:sp>
      <p:cxnSp>
        <p:nvCxnSpPr>
          <p:cNvPr id="167" name="Straight Connector 166"/>
          <p:cNvCxnSpPr/>
          <p:nvPr/>
        </p:nvCxnSpPr>
        <p:spPr>
          <a:xfrm>
            <a:off x="59857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6712541" y="1051598"/>
            <a:ext cx="1066318" cy="246221"/>
          </a:xfrm>
          <a:prstGeom prst="rect">
            <a:avLst/>
          </a:prstGeom>
          <a:solidFill>
            <a:schemeClr val="bg1"/>
          </a:solidFill>
        </p:spPr>
        <p:txBody>
          <a:bodyPr wrap="none" anchor="ctr">
            <a:spAutoFit/>
          </a:bodyPr>
          <a:lstStyle/>
          <a:p>
            <a:pPr algn="ctr"/>
            <a:r>
              <a:rPr lang="en-US" sz="1000" b="1">
                <a:solidFill>
                  <a:schemeClr val="tx2"/>
                </a:solidFill>
              </a:rPr>
              <a:t>COPIES</a:t>
            </a:r>
          </a:p>
        </p:txBody>
      </p:sp>
      <p:graphicFrame>
        <p:nvGraphicFramePr>
          <p:cNvPr id="170"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1006298361"/>
              </p:ext>
            </p:extLst>
          </p:nvPr>
        </p:nvGraphicFramePr>
        <p:xfrm>
          <a:off x="480950" y="3383683"/>
          <a:ext cx="8316000" cy="1711485"/>
        </p:xfrm>
        <a:graphic>
          <a:graphicData uri="http://schemas.openxmlformats.org/drawingml/2006/table">
            <a:tbl>
              <a:tblPr bandRow="1">
                <a:tableStyleId>{2D5ABB26-0587-4C30-8999-92F81FD0307C}</a:tableStyleId>
              </a:tblPr>
              <a:tblGrid>
                <a:gridCol w="180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1044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tblGrid>
              <a:tr h="324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endParaRPr lang="pt-BR" sz="1000" b="1" i="0" u="none" strike="noStrike" dirty="0">
                        <a:solidFill>
                          <a:schemeClr val="tx1"/>
                        </a:solidFill>
                        <a:latin typeface="Arial"/>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r" fontAlgn="b"/>
                      <a:r>
                        <a:rPr lang="en-US" sz="1000" b="0" u="none" strike="noStrike">
                          <a:solidFill>
                            <a:schemeClr val="tx2"/>
                          </a:solidFill>
                          <a:latin typeface="+mn-lt"/>
                        </a:rPr>
                        <a:t> DIDACTICS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12,369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12,273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-0.78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i="0" u="none" strike="noStrike">
                          <a:solidFill>
                            <a:srgbClr val="000000"/>
                          </a:solidFill>
                          <a:latin typeface="Arial" panose="020B0604020202020204" pitchFamily="34" charset="0"/>
                        </a:rPr>
                        <a:t>202,038,735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172,715,475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-14.51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2000">
                <a:tc>
                  <a:txBody>
                    <a:bodyPr/>
                    <a:lstStyle/>
                    <a:p>
                      <a:pPr algn="r" fontAlgn="b"/>
                      <a:r>
                        <a:rPr lang="en-US" sz="1000" b="0" u="none" strike="noStrike">
                          <a:solidFill>
                            <a:schemeClr val="tx2"/>
                          </a:solidFill>
                          <a:latin typeface="+mn-lt"/>
                        </a:rPr>
                        <a:t> GENERAL WORKS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21,300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21,599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i="0" u="none" strike="noStrike">
                          <a:solidFill>
                            <a:srgbClr val="000000"/>
                          </a:solidFill>
                          <a:latin typeface="Arial" panose="020B0604020202020204" pitchFamily="34" charset="0"/>
                        </a:rPr>
                        <a:t>110,228,141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80,581,301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-26.90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000">
                <a:tc>
                  <a:txBody>
                    <a:bodyPr/>
                    <a:lstStyle/>
                    <a:p>
                      <a:pPr algn="r" fontAlgn="b"/>
                      <a:r>
                        <a:rPr lang="en-US" sz="1000" b="0" u="none" strike="noStrike">
                          <a:solidFill>
                            <a:schemeClr val="tx2"/>
                          </a:solidFill>
                          <a:latin typeface="+mn-lt"/>
                        </a:rPr>
                        <a:t> 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6,309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4,976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i="0" u="none" strike="noStrike">
                          <a:solidFill>
                            <a:srgbClr val="000000"/>
                          </a:solidFill>
                          <a:latin typeface="Arial" panose="020B0604020202020204" pitchFamily="34" charset="0"/>
                        </a:rPr>
                        <a:t>62,282,344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44,962,633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-27.81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2000">
                <a:tc>
                  <a:txBody>
                    <a:bodyPr/>
                    <a:lstStyle/>
                    <a:p>
                      <a:pPr algn="r" fontAlgn="b"/>
                      <a:r>
                        <a:rPr lang="en-US" sz="1000" b="0" u="none" strike="noStrike">
                          <a:solidFill>
                            <a:schemeClr val="tx2"/>
                          </a:solidFill>
                          <a:latin typeface="+mn-lt"/>
                        </a:rPr>
                        <a:t> CTP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10,353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7,534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-27.23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i="0" u="none" strike="noStrike">
                          <a:solidFill>
                            <a:srgbClr val="000000"/>
                          </a:solidFill>
                          <a:latin typeface="Arial" panose="020B0604020202020204" pitchFamily="34" charset="0"/>
                        </a:rPr>
                        <a:t>20,782,761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15,881,614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-23.58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r" fontAlgn="b"/>
                      <a:r>
                        <a:rPr lang="en-US" sz="1000" b="1" u="none" strike="noStrike">
                          <a:solidFill>
                            <a:schemeClr val="tx2"/>
                          </a:solidFill>
                          <a:latin typeface="+mn-lt"/>
                        </a:rPr>
                        <a:t>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50,331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46,382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-7.85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1" i="0" u="none" strike="noStrike">
                          <a:solidFill>
                            <a:srgbClr val="000000"/>
                          </a:solidFill>
                          <a:latin typeface="Arial" panose="020B0604020202020204" pitchFamily="34" charset="0"/>
                        </a:rPr>
                        <a:t>395,331,981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314,141,024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-20.54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Rectangle 9"/>
          <p:cNvSpPr/>
          <p:nvPr/>
        </p:nvSpPr>
        <p:spPr>
          <a:xfrm>
            <a:off x="5334000" y="2801962"/>
            <a:ext cx="1622560" cy="200055"/>
          </a:xfrm>
          <a:prstGeom prst="rect">
            <a:avLst/>
          </a:prstGeom>
        </p:spPr>
        <p:txBody>
          <a:bodyPr wrap="none">
            <a:spAutoFit/>
          </a:bodyPr>
          <a:lstStyle/>
          <a:p>
            <a:r>
              <a:rPr lang="en-US" sz="700" i="1">
                <a:solidFill>
                  <a:srgbClr val="000000"/>
                </a:solidFill>
                <a:latin typeface="Arial" panose="020B0604020202020204" pitchFamily="34" charset="0"/>
                <a:cs typeface="Arial" panose="020B0604020202020204" pitchFamily="34" charset="0"/>
              </a:rPr>
              <a:t>(NEW ISBNS + REPRINT)</a:t>
            </a:r>
          </a:p>
        </p:txBody>
      </p:sp>
      <p:cxnSp>
        <p:nvCxnSpPr>
          <p:cNvPr id="192" name="Straight Connector 191"/>
          <p:cNvCxnSpPr/>
          <p:nvPr/>
        </p:nvCxnSpPr>
        <p:spPr>
          <a:xfrm>
            <a:off x="2644000" y="3209225"/>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93" name="Rectangle 192"/>
          <p:cNvSpPr/>
          <p:nvPr/>
        </p:nvSpPr>
        <p:spPr>
          <a:xfrm>
            <a:off x="3524730" y="3082267"/>
            <a:ext cx="758541" cy="253916"/>
          </a:xfrm>
          <a:prstGeom prst="rect">
            <a:avLst/>
          </a:prstGeom>
          <a:solidFill>
            <a:schemeClr val="bg1"/>
          </a:solidFill>
        </p:spPr>
        <p:txBody>
          <a:bodyPr wrap="none" anchor="ctr">
            <a:spAutoFit/>
          </a:bodyPr>
          <a:lstStyle/>
          <a:p>
            <a:pPr algn="ctr"/>
            <a:r>
              <a:rPr lang="en-US" sz="1000" b="1">
                <a:solidFill>
                  <a:schemeClr val="tx2"/>
                </a:solidFill>
              </a:rPr>
              <a:t>TITLES</a:t>
            </a:r>
          </a:p>
        </p:txBody>
      </p:sp>
      <p:cxnSp>
        <p:nvCxnSpPr>
          <p:cNvPr id="194" name="Straight Connector 193"/>
          <p:cNvCxnSpPr/>
          <p:nvPr/>
        </p:nvCxnSpPr>
        <p:spPr>
          <a:xfrm>
            <a:off x="6014400" y="3209225"/>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95" name="Rectangle 194"/>
          <p:cNvSpPr/>
          <p:nvPr/>
        </p:nvSpPr>
        <p:spPr>
          <a:xfrm>
            <a:off x="6741241" y="3086115"/>
            <a:ext cx="1066318" cy="246221"/>
          </a:xfrm>
          <a:prstGeom prst="rect">
            <a:avLst/>
          </a:prstGeom>
          <a:solidFill>
            <a:schemeClr val="bg1"/>
          </a:solidFill>
        </p:spPr>
        <p:txBody>
          <a:bodyPr wrap="none" anchor="ctr">
            <a:spAutoFit/>
          </a:bodyPr>
          <a:lstStyle/>
          <a:p>
            <a:pPr algn="ctr"/>
            <a:r>
              <a:rPr lang="en-US" sz="1000" b="1">
                <a:solidFill>
                  <a:schemeClr val="tx2"/>
                </a:solidFill>
              </a:rPr>
              <a:t>COPIES</a:t>
            </a:r>
          </a:p>
        </p:txBody>
      </p:sp>
      <p:pic>
        <p:nvPicPr>
          <p:cNvPr id="196" name="Picture 1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575" y="1372097"/>
            <a:ext cx="146041" cy="267741"/>
          </a:xfrm>
          <a:prstGeom prst="rect">
            <a:avLst/>
          </a:prstGeom>
        </p:spPr>
      </p:pic>
      <p:pic>
        <p:nvPicPr>
          <p:cNvPr id="203" name="Picture 20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044" y="3420556"/>
            <a:ext cx="146041" cy="267741"/>
          </a:xfrm>
          <a:prstGeom prst="rect">
            <a:avLst/>
          </a:prstGeom>
        </p:spPr>
      </p:pic>
      <p:pic>
        <p:nvPicPr>
          <p:cNvPr id="210" name="Picture 2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34" y="1372097"/>
            <a:ext cx="146041" cy="267741"/>
          </a:xfrm>
          <a:prstGeom prst="rect">
            <a:avLst/>
          </a:prstGeom>
        </p:spPr>
      </p:pic>
      <p:pic>
        <p:nvPicPr>
          <p:cNvPr id="217" name="Picture 2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703" y="3420556"/>
            <a:ext cx="146041" cy="267741"/>
          </a:xfrm>
          <a:prstGeom prst="rect">
            <a:avLst/>
          </a:prstGeom>
        </p:spPr>
      </p:pic>
      <p:cxnSp>
        <p:nvCxnSpPr>
          <p:cNvPr id="17" name="Straight Connector 16"/>
          <p:cNvCxnSpPr/>
          <p:nvPr/>
        </p:nvCxnSpPr>
        <p:spPr>
          <a:xfrm>
            <a:off x="2566987"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3624262"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2566987" y="3634118"/>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3624262" y="3634118"/>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5943600"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7000875"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5943600" y="3634118"/>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7000875" y="3634118"/>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6" name="Text Placeholder 2"/>
          <p:cNvSpPr>
            <a:spLocks noGrp="1"/>
          </p:cNvSpPr>
          <p:nvPr>
            <p:ph type="body" idx="15"/>
          </p:nvPr>
        </p:nvSpPr>
        <p:spPr>
          <a:xfrm>
            <a:off x="594359" y="132850"/>
            <a:ext cx="7940041"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250119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598967" y="265654"/>
            <a:ext cx="3886200" cy="553998"/>
          </a:xfrm>
          <a:prstGeom prst="rect">
            <a:avLst/>
          </a:prstGeom>
          <a:noFill/>
        </p:spPr>
        <p:txBody>
          <a:bodyPr wrap="square" rtlCol="0">
            <a:spAutoFit/>
          </a:bodyPr>
          <a:lstStyle/>
          <a:p>
            <a:r>
              <a:rPr lang="en-US" sz="3000">
                <a:solidFill>
                  <a:schemeClr val="bg1"/>
                </a:solidFill>
              </a:rPr>
              <a:t>HIGHLIGHTS</a:t>
            </a:r>
          </a:p>
        </p:txBody>
      </p:sp>
      <p:sp>
        <p:nvSpPr>
          <p:cNvPr id="8" name="TextBox 7"/>
          <p:cNvSpPr txBox="1"/>
          <p:nvPr/>
        </p:nvSpPr>
        <p:spPr>
          <a:xfrm>
            <a:off x="652612" y="697501"/>
            <a:ext cx="1600200" cy="307777"/>
          </a:xfrm>
          <a:prstGeom prst="rect">
            <a:avLst/>
          </a:prstGeom>
          <a:noFill/>
        </p:spPr>
        <p:txBody>
          <a:bodyPr wrap="square" rtlCol="0">
            <a:spAutoFit/>
          </a:bodyPr>
          <a:lstStyle/>
          <a:p>
            <a:r>
              <a:rPr lang="en-US" sz="1400" i="1">
                <a:solidFill>
                  <a:schemeClr val="bg1"/>
                </a:solidFill>
              </a:rPr>
              <a:t>2020</a:t>
            </a:r>
          </a:p>
        </p:txBody>
      </p:sp>
      <p:grpSp>
        <p:nvGrpSpPr>
          <p:cNvPr id="11" name="Group 10"/>
          <p:cNvGrpSpPr/>
          <p:nvPr/>
        </p:nvGrpSpPr>
        <p:grpSpPr>
          <a:xfrm>
            <a:off x="762000" y="1263150"/>
            <a:ext cx="1600200" cy="3614275"/>
            <a:chOff x="529325" y="1263150"/>
            <a:chExt cx="1600200" cy="3614275"/>
          </a:xfrm>
        </p:grpSpPr>
        <p:grpSp>
          <p:nvGrpSpPr>
            <p:cNvPr id="31" name="Group 30"/>
            <p:cNvGrpSpPr/>
            <p:nvPr/>
          </p:nvGrpSpPr>
          <p:grpSpPr>
            <a:xfrm>
              <a:off x="689525" y="1263150"/>
              <a:ext cx="1440000" cy="3518400"/>
              <a:chOff x="375000" y="1263150"/>
              <a:chExt cx="1440000" cy="351840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78" y="1511551"/>
                <a:ext cx="540595" cy="548640"/>
              </a:xfrm>
              <a:prstGeom prst="rect">
                <a:avLst/>
              </a:prstGeom>
            </p:spPr>
          </p:pic>
          <p:sp>
            <p:nvSpPr>
              <p:cNvPr id="19" name="TextBox 18"/>
              <p:cNvSpPr txBox="1"/>
              <p:nvPr/>
            </p:nvSpPr>
            <p:spPr>
              <a:xfrm>
                <a:off x="375000" y="2534781"/>
                <a:ext cx="1440000" cy="2246769"/>
              </a:xfrm>
              <a:prstGeom prst="rect">
                <a:avLst/>
              </a:prstGeom>
              <a:noFill/>
            </p:spPr>
            <p:txBody>
              <a:bodyPr wrap="square" rtlCol="0">
                <a:spAutoFit/>
              </a:bodyPr>
              <a:lstStyle/>
              <a:p>
                <a:r>
                  <a:rPr lang="en-US" sz="1200" dirty="0">
                    <a:solidFill>
                      <a:schemeClr val="bg1"/>
                    </a:solidFill>
                  </a:rPr>
                  <a:t>The sector presents a </a:t>
                </a:r>
                <a:r>
                  <a:rPr lang="en-US" sz="1600" b="1" dirty="0">
                    <a:solidFill>
                      <a:schemeClr val="accent1"/>
                    </a:solidFill>
                  </a:rPr>
                  <a:t>6%</a:t>
                </a:r>
                <a:r>
                  <a:rPr lang="en-US" sz="1200" dirty="0">
                    <a:solidFill>
                      <a:schemeClr val="bg1"/>
                    </a:solidFill>
                  </a:rPr>
                  <a:t> </a:t>
                </a:r>
                <a:r>
                  <a:rPr lang="en-US" sz="1200" b="1" i="1" dirty="0">
                    <a:solidFill>
                      <a:schemeClr val="bg1"/>
                    </a:solidFill>
                  </a:rPr>
                  <a:t>drop</a:t>
                </a:r>
                <a:r>
                  <a:rPr lang="en-US" sz="1200" dirty="0">
                    <a:solidFill>
                      <a:schemeClr val="bg1"/>
                    </a:solidFill>
                  </a:rPr>
                  <a:t> in sales to the market, which means a </a:t>
                </a:r>
                <a:r>
                  <a:rPr lang="en-US" sz="1200" b="1" dirty="0">
                    <a:solidFill>
                      <a:schemeClr val="bg1"/>
                    </a:solidFill>
                  </a:rPr>
                  <a:t>10% </a:t>
                </a:r>
                <a:r>
                  <a:rPr lang="en-US" sz="1200" b="1" i="1" dirty="0">
                    <a:solidFill>
                      <a:schemeClr val="bg1"/>
                    </a:solidFill>
                  </a:rPr>
                  <a:t>drop</a:t>
                </a:r>
                <a:r>
                  <a:rPr lang="en-US" sz="1200" dirty="0">
                    <a:solidFill>
                      <a:schemeClr val="bg1"/>
                    </a:solidFill>
                  </a:rPr>
                  <a:t>, considering the </a:t>
                </a:r>
                <a:r>
                  <a:rPr lang="en-US" sz="1200" b="1" dirty="0">
                    <a:solidFill>
                      <a:schemeClr val="bg1"/>
                    </a:solidFill>
                  </a:rPr>
                  <a:t>4.52% IPCA</a:t>
                </a:r>
                <a:r>
                  <a:rPr lang="en-US" sz="1200" dirty="0">
                    <a:solidFill>
                      <a:schemeClr val="bg1"/>
                    </a:solidFill>
                  </a:rPr>
                  <a:t> variation in the period.</a:t>
                </a:r>
              </a:p>
            </p:txBody>
          </p:sp>
          <p:sp>
            <p:nvSpPr>
              <p:cNvPr id="2" name="Oval 1"/>
              <p:cNvSpPr/>
              <p:nvPr/>
            </p:nvSpPr>
            <p:spPr>
              <a:xfrm>
                <a:off x="555000" y="1263150"/>
                <a:ext cx="1080000" cy="1080000"/>
              </a:xfrm>
              <a:prstGeom prst="ellipse">
                <a:avLst/>
              </a:prstGeom>
              <a:noFill/>
              <a:ln w="1143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37" name="Group 36"/>
            <p:cNvGrpSpPr/>
            <p:nvPr/>
          </p:nvGrpSpPr>
          <p:grpSpPr>
            <a:xfrm>
              <a:off x="529325" y="1745425"/>
              <a:ext cx="340200" cy="3132000"/>
              <a:chOff x="457200" y="1757915"/>
              <a:chExt cx="340200" cy="3132000"/>
            </a:xfrm>
          </p:grpSpPr>
          <p:cxnSp>
            <p:nvCxnSpPr>
              <p:cNvPr id="6" name="Straight Connector 5"/>
              <p:cNvCxnSpPr/>
              <p:nvPr/>
            </p:nvCxnSpPr>
            <p:spPr>
              <a:xfrm>
                <a:off x="457200" y="1757915"/>
                <a:ext cx="0" cy="31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200" y="1757915"/>
                <a:ext cx="340200"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 name="Group 11"/>
          <p:cNvGrpSpPr/>
          <p:nvPr/>
        </p:nvGrpSpPr>
        <p:grpSpPr>
          <a:xfrm>
            <a:off x="2824325" y="1283697"/>
            <a:ext cx="1599475" cy="3613825"/>
            <a:chOff x="2205725" y="1263600"/>
            <a:chExt cx="1599475" cy="3613825"/>
          </a:xfrm>
        </p:grpSpPr>
        <p:grpSp>
          <p:nvGrpSpPr>
            <p:cNvPr id="38" name="Group 37"/>
            <p:cNvGrpSpPr/>
            <p:nvPr/>
          </p:nvGrpSpPr>
          <p:grpSpPr>
            <a:xfrm>
              <a:off x="2205725" y="1745425"/>
              <a:ext cx="340200" cy="3132000"/>
              <a:chOff x="457200" y="1757915"/>
              <a:chExt cx="340200" cy="3132000"/>
            </a:xfrm>
          </p:grpSpPr>
          <p:cxnSp>
            <p:nvCxnSpPr>
              <p:cNvPr id="39" name="Straight Connector 38"/>
              <p:cNvCxnSpPr/>
              <p:nvPr/>
            </p:nvCxnSpPr>
            <p:spPr>
              <a:xfrm>
                <a:off x="457200" y="1757915"/>
                <a:ext cx="0" cy="31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57200" y="1757915"/>
                <a:ext cx="340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2365200" y="1263600"/>
              <a:ext cx="1440000" cy="3271729"/>
              <a:chOff x="2365200" y="1263600"/>
              <a:chExt cx="1440000" cy="3271729"/>
            </a:xfrm>
          </p:grpSpPr>
          <p:grpSp>
            <p:nvGrpSpPr>
              <p:cNvPr id="34" name="Group 33"/>
              <p:cNvGrpSpPr/>
              <p:nvPr/>
            </p:nvGrpSpPr>
            <p:grpSpPr>
              <a:xfrm>
                <a:off x="2365200" y="1263600"/>
                <a:ext cx="1440000" cy="3271729"/>
                <a:chOff x="5704800" y="1263600"/>
                <a:chExt cx="1440000" cy="3271729"/>
              </a:xfrm>
            </p:grpSpPr>
            <p:sp>
              <p:nvSpPr>
                <p:cNvPr id="20" name="TextBox 19"/>
                <p:cNvSpPr txBox="1"/>
                <p:nvPr/>
              </p:nvSpPr>
              <p:spPr>
                <a:xfrm>
                  <a:off x="5704800" y="2534781"/>
                  <a:ext cx="1440000" cy="2000548"/>
                </a:xfrm>
                <a:prstGeom prst="rect">
                  <a:avLst/>
                </a:prstGeom>
                <a:noFill/>
              </p:spPr>
              <p:txBody>
                <a:bodyPr wrap="square" rtlCol="0">
                  <a:spAutoFit/>
                </a:bodyPr>
                <a:lstStyle/>
                <a:p>
                  <a:pPr lvl="0"/>
                  <a:r>
                    <a:rPr lang="en-US" sz="1200" b="1" dirty="0">
                      <a:solidFill>
                        <a:srgbClr val="FFFFFF"/>
                      </a:solidFill>
                    </a:rPr>
                    <a:t>General Works</a:t>
                  </a:r>
                  <a:r>
                    <a:rPr lang="en-US" sz="1200" dirty="0">
                      <a:solidFill>
                        <a:srgbClr val="FFFFFF"/>
                      </a:solidFill>
                    </a:rPr>
                    <a:t> is the only subsector that presents </a:t>
                  </a:r>
                  <a:r>
                    <a:rPr lang="en-US" sz="1200" b="1" i="1" dirty="0">
                      <a:solidFill>
                        <a:srgbClr val="FFFFFF"/>
                      </a:solidFill>
                    </a:rPr>
                    <a:t>nominal growth</a:t>
                  </a:r>
                  <a:r>
                    <a:rPr lang="en-US" sz="1200" dirty="0">
                      <a:solidFill>
                        <a:srgbClr val="FFFFFF"/>
                      </a:solidFill>
                    </a:rPr>
                    <a:t> in sales to the market, recording an increase of </a:t>
                  </a:r>
                  <a:r>
                    <a:rPr lang="en-US" sz="1600" b="1" dirty="0">
                      <a:solidFill>
                        <a:srgbClr val="00AEEF"/>
                      </a:solidFill>
                    </a:rPr>
                    <a:t>3.8%</a:t>
                  </a:r>
                  <a:r>
                    <a:rPr lang="en-US" sz="1200" dirty="0">
                      <a:solidFill>
                        <a:srgbClr val="FFFFFF"/>
                      </a:solidFill>
                    </a:rPr>
                    <a:t>.</a:t>
                  </a:r>
                </a:p>
              </p:txBody>
            </p:sp>
            <p:sp>
              <p:nvSpPr>
                <p:cNvPr id="29" name="Oval 28"/>
                <p:cNvSpPr/>
                <p:nvPr/>
              </p:nvSpPr>
              <p:spPr>
                <a:xfrm>
                  <a:off x="5884800" y="1263600"/>
                  <a:ext cx="1080000" cy="1080000"/>
                </a:xfrm>
                <a:prstGeom prst="ellipse">
                  <a:avLst/>
                </a:prstGeom>
                <a:noFill/>
                <a:ln w="1143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208" y="1579090"/>
                <a:ext cx="659984" cy="449020"/>
              </a:xfrm>
              <a:prstGeom prst="rect">
                <a:avLst/>
              </a:prstGeom>
            </p:spPr>
          </p:pic>
        </p:grpSp>
      </p:grpSp>
      <p:grpSp>
        <p:nvGrpSpPr>
          <p:cNvPr id="13" name="Group 12"/>
          <p:cNvGrpSpPr/>
          <p:nvPr/>
        </p:nvGrpSpPr>
        <p:grpSpPr>
          <a:xfrm>
            <a:off x="4885925" y="1263600"/>
            <a:ext cx="1632475" cy="3613825"/>
            <a:chOff x="3846725" y="1263600"/>
            <a:chExt cx="1632475" cy="3613825"/>
          </a:xfrm>
        </p:grpSpPr>
        <p:grpSp>
          <p:nvGrpSpPr>
            <p:cNvPr id="41" name="Group 40"/>
            <p:cNvGrpSpPr/>
            <p:nvPr/>
          </p:nvGrpSpPr>
          <p:grpSpPr>
            <a:xfrm>
              <a:off x="3846725" y="1745425"/>
              <a:ext cx="340200" cy="3132000"/>
              <a:chOff x="457200" y="1757915"/>
              <a:chExt cx="340200" cy="3132000"/>
            </a:xfrm>
          </p:grpSpPr>
          <p:cxnSp>
            <p:nvCxnSpPr>
              <p:cNvPr id="42" name="Straight Connector 41"/>
              <p:cNvCxnSpPr/>
              <p:nvPr/>
            </p:nvCxnSpPr>
            <p:spPr>
              <a:xfrm>
                <a:off x="457200" y="1757915"/>
                <a:ext cx="0" cy="31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57200" y="1757915"/>
                <a:ext cx="340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4039200" y="1263600"/>
              <a:ext cx="1440000" cy="2963952"/>
              <a:chOff x="4039200" y="1263600"/>
              <a:chExt cx="1440000" cy="2963952"/>
            </a:xfrm>
          </p:grpSpPr>
          <p:grpSp>
            <p:nvGrpSpPr>
              <p:cNvPr id="32" name="Group 31"/>
              <p:cNvGrpSpPr/>
              <p:nvPr/>
            </p:nvGrpSpPr>
            <p:grpSpPr>
              <a:xfrm>
                <a:off x="4039200" y="1263600"/>
                <a:ext cx="1440000" cy="2963952"/>
                <a:chOff x="2151600" y="1263600"/>
                <a:chExt cx="1440000" cy="2963952"/>
              </a:xfrm>
            </p:grpSpPr>
            <p:sp>
              <p:nvSpPr>
                <p:cNvPr id="21" name="TextBox 20"/>
                <p:cNvSpPr txBox="1"/>
                <p:nvPr/>
              </p:nvSpPr>
              <p:spPr>
                <a:xfrm>
                  <a:off x="2151600" y="2534781"/>
                  <a:ext cx="1440000" cy="1692771"/>
                </a:xfrm>
                <a:prstGeom prst="rect">
                  <a:avLst/>
                </a:prstGeom>
                <a:noFill/>
              </p:spPr>
              <p:txBody>
                <a:bodyPr wrap="square" rtlCol="0">
                  <a:spAutoFit/>
                </a:bodyPr>
                <a:lstStyle/>
                <a:p>
                  <a:r>
                    <a:rPr lang="en-US" sz="1200">
                      <a:solidFill>
                        <a:schemeClr val="bg1"/>
                      </a:solidFill>
                    </a:rPr>
                    <a:t>Didactics showed a drop of </a:t>
                  </a:r>
                  <a:r>
                    <a:rPr lang="en-US" sz="1600" b="1">
                      <a:solidFill>
                        <a:schemeClr val="accent1"/>
                      </a:solidFill>
                    </a:rPr>
                    <a:t>11%</a:t>
                  </a:r>
                  <a:r>
                    <a:rPr lang="en-US" sz="1200">
                      <a:solidFill>
                        <a:schemeClr val="bg1"/>
                      </a:solidFill>
                    </a:rPr>
                    <a:t> in sales to the market, in real terms this reduction is </a:t>
                  </a:r>
                  <a:r>
                    <a:rPr lang="en-US" sz="1600" b="1">
                      <a:solidFill>
                        <a:schemeClr val="accent1"/>
                      </a:solidFill>
                    </a:rPr>
                    <a:t>15%</a:t>
                  </a:r>
                  <a:r>
                    <a:rPr lang="en-US" sz="1200">
                      <a:solidFill>
                        <a:schemeClr val="bg1"/>
                      </a:solidFill>
                    </a:rPr>
                    <a:t>. </a:t>
                  </a:r>
                </a:p>
              </p:txBody>
            </p:sp>
            <p:sp>
              <p:nvSpPr>
                <p:cNvPr id="27" name="Oval 26"/>
                <p:cNvSpPr/>
                <p:nvPr/>
              </p:nvSpPr>
              <p:spPr>
                <a:xfrm>
                  <a:off x="2331600" y="1263600"/>
                  <a:ext cx="1080000" cy="1080000"/>
                </a:xfrm>
                <a:prstGeom prst="ellipse">
                  <a:avLst/>
                </a:prstGeom>
                <a:noFill/>
                <a:ln w="1143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9207" y="1507086"/>
                <a:ext cx="599985" cy="593029"/>
              </a:xfrm>
              <a:prstGeom prst="rect">
                <a:avLst/>
              </a:prstGeom>
            </p:spPr>
          </p:pic>
        </p:grpSp>
      </p:grpSp>
      <p:grpSp>
        <p:nvGrpSpPr>
          <p:cNvPr id="10" name="Group 9"/>
          <p:cNvGrpSpPr/>
          <p:nvPr/>
        </p:nvGrpSpPr>
        <p:grpSpPr>
          <a:xfrm>
            <a:off x="6980525" y="1263600"/>
            <a:ext cx="1630075" cy="3613825"/>
            <a:chOff x="5523125" y="1263600"/>
            <a:chExt cx="1630075" cy="3613825"/>
          </a:xfrm>
        </p:grpSpPr>
        <p:grpSp>
          <p:nvGrpSpPr>
            <p:cNvPr id="44" name="Group 43"/>
            <p:cNvGrpSpPr/>
            <p:nvPr/>
          </p:nvGrpSpPr>
          <p:grpSpPr>
            <a:xfrm>
              <a:off x="5523125" y="1745425"/>
              <a:ext cx="340200" cy="3132000"/>
              <a:chOff x="457200" y="1757915"/>
              <a:chExt cx="340200" cy="3132000"/>
            </a:xfrm>
          </p:grpSpPr>
          <p:cxnSp>
            <p:nvCxnSpPr>
              <p:cNvPr id="45" name="Straight Connector 44"/>
              <p:cNvCxnSpPr/>
              <p:nvPr/>
            </p:nvCxnSpPr>
            <p:spPr>
              <a:xfrm>
                <a:off x="457200" y="1757915"/>
                <a:ext cx="0" cy="31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7200" y="1757915"/>
                <a:ext cx="340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5713200" y="1263600"/>
              <a:ext cx="1440000" cy="2963952"/>
              <a:chOff x="5713200" y="1263600"/>
              <a:chExt cx="1440000" cy="2963952"/>
            </a:xfrm>
          </p:grpSpPr>
          <p:grpSp>
            <p:nvGrpSpPr>
              <p:cNvPr id="33" name="Group 32"/>
              <p:cNvGrpSpPr/>
              <p:nvPr/>
            </p:nvGrpSpPr>
            <p:grpSpPr>
              <a:xfrm>
                <a:off x="5713200" y="1263600"/>
                <a:ext cx="1440000" cy="2963952"/>
                <a:chOff x="3928200" y="1263600"/>
                <a:chExt cx="1440000" cy="2963952"/>
              </a:xfrm>
            </p:grpSpPr>
            <p:sp>
              <p:nvSpPr>
                <p:cNvPr id="22" name="TextBox 21"/>
                <p:cNvSpPr txBox="1"/>
                <p:nvPr/>
              </p:nvSpPr>
              <p:spPr>
                <a:xfrm>
                  <a:off x="3928200" y="2534781"/>
                  <a:ext cx="1440000" cy="1692771"/>
                </a:xfrm>
                <a:prstGeom prst="rect">
                  <a:avLst/>
                </a:prstGeom>
                <a:noFill/>
              </p:spPr>
              <p:txBody>
                <a:bodyPr wrap="square" rtlCol="0">
                  <a:spAutoFit/>
                </a:bodyPr>
                <a:lstStyle/>
                <a:p>
                  <a:pPr lvl="0"/>
                  <a:r>
                    <a:rPr lang="en-US" sz="1200" dirty="0">
                      <a:solidFill>
                        <a:schemeClr val="bg1"/>
                      </a:solidFill>
                    </a:rPr>
                    <a:t>The share of </a:t>
                  </a:r>
                  <a:r>
                    <a:rPr lang="en-US" sz="1200" b="1" i="1" dirty="0">
                      <a:solidFill>
                        <a:schemeClr val="bg1"/>
                      </a:solidFill>
                    </a:rPr>
                    <a:t>Exclusively Virtual Bookstores</a:t>
                  </a:r>
                  <a:r>
                    <a:rPr lang="en-US" sz="1200" dirty="0">
                      <a:solidFill>
                        <a:schemeClr val="bg1"/>
                      </a:solidFill>
                    </a:rPr>
                    <a:t> in publishers’ turnover </a:t>
                  </a:r>
                  <a:r>
                    <a:rPr lang="en-US" sz="1200" b="1" dirty="0">
                      <a:solidFill>
                        <a:schemeClr val="bg1"/>
                      </a:solidFill>
                    </a:rPr>
                    <a:t>grew </a:t>
                  </a:r>
                  <a:r>
                    <a:rPr lang="en-US" sz="1200" dirty="0">
                      <a:solidFill>
                        <a:schemeClr val="bg1"/>
                      </a:solidFill>
                    </a:rPr>
                    <a:t>by  </a:t>
                  </a:r>
                  <a:r>
                    <a:rPr lang="en-US" sz="1600" b="1" dirty="0">
                      <a:solidFill>
                        <a:schemeClr val="accent1"/>
                      </a:solidFill>
                    </a:rPr>
                    <a:t>84%</a:t>
                  </a:r>
                  <a:r>
                    <a:rPr lang="en-US" sz="1200" dirty="0">
                      <a:solidFill>
                        <a:schemeClr val="bg1"/>
                      </a:solidFill>
                    </a:rPr>
                    <a:t>.</a:t>
                  </a:r>
                </a:p>
              </p:txBody>
            </p:sp>
            <p:sp>
              <p:nvSpPr>
                <p:cNvPr id="28" name="Oval 27"/>
                <p:cNvSpPr/>
                <p:nvPr/>
              </p:nvSpPr>
              <p:spPr>
                <a:xfrm>
                  <a:off x="4108200" y="1263600"/>
                  <a:ext cx="1080000" cy="1080000"/>
                </a:xfrm>
                <a:prstGeom prst="ellipse">
                  <a:avLst/>
                </a:prstGeom>
                <a:noFill/>
                <a:ln w="1143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0909" y="1471673"/>
                <a:ext cx="344581" cy="663854"/>
              </a:xfrm>
              <a:prstGeom prst="rect">
                <a:avLst/>
              </a:prstGeom>
            </p:spPr>
          </p:pic>
        </p:grpSp>
      </p:grpSp>
    </p:spTree>
    <p:extLst>
      <p:ext uri="{BB962C8B-B14F-4D97-AF65-F5344CB8AC3E}">
        <p14:creationId xmlns:p14="http://schemas.microsoft.com/office/powerpoint/2010/main" val="1940325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6153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4360" y="155125"/>
            <a:ext cx="8166672" cy="433917"/>
          </a:xfrm>
        </p:spPr>
        <p:txBody>
          <a:bodyPr/>
          <a:lstStyle/>
          <a:p>
            <a:r>
              <a:rPr lang="en-US"/>
              <a:t>PRODUCTION</a:t>
            </a:r>
          </a:p>
        </p:txBody>
      </p:sp>
      <p:graphicFrame>
        <p:nvGraphicFramePr>
          <p:cNvPr id="61"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1826690748"/>
              </p:ext>
            </p:extLst>
          </p:nvPr>
        </p:nvGraphicFramePr>
        <p:xfrm>
          <a:off x="487575" y="1323398"/>
          <a:ext cx="8316000" cy="1736205"/>
        </p:xfrm>
        <a:graphic>
          <a:graphicData uri="http://schemas.openxmlformats.org/drawingml/2006/table">
            <a:tbl>
              <a:tblPr bandRow="1">
                <a:tableStyleId>{2D5ABB26-0587-4C30-8999-92F81FD0307C}</a:tableStyleId>
              </a:tblPr>
              <a:tblGrid>
                <a:gridCol w="180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1044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tblGrid>
              <a:tr h="360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endParaRPr lang="pt-BR" sz="1000" b="1" i="0" u="none" strike="noStrike" dirty="0">
                        <a:solidFill>
                          <a:schemeClr val="tx1"/>
                        </a:solidFill>
                        <a:latin typeface="Arial"/>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r" fontAlgn="b"/>
                      <a:r>
                        <a:rPr lang="en-US" sz="1000" b="0" u="none" strike="noStrike">
                          <a:solidFill>
                            <a:schemeClr val="tx2"/>
                          </a:solidFill>
                          <a:latin typeface="+mn-lt"/>
                        </a:rPr>
                        <a:t> DIDACTICS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734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663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-9.67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a:solidFill>
                            <a:srgbClr val="000000"/>
                          </a:solidFill>
                          <a:latin typeface="Arial" panose="020B0604020202020204" pitchFamily="34" charset="0"/>
                        </a:rPr>
                        <a:t>5,847,456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4,560,276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-22.01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2000">
                <a:tc>
                  <a:txBody>
                    <a:bodyPr/>
                    <a:lstStyle/>
                    <a:p>
                      <a:pPr algn="r" fontAlgn="b"/>
                      <a:r>
                        <a:rPr lang="en-US" sz="1000" b="0" u="none" strike="noStrike">
                          <a:solidFill>
                            <a:schemeClr val="tx2"/>
                          </a:solidFill>
                          <a:latin typeface="+mn-lt"/>
                        </a:rPr>
                        <a:t> GENERAL WORKS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6,692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6,646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-0.69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a:solidFill>
                            <a:srgbClr val="000000"/>
                          </a:solidFill>
                          <a:latin typeface="Arial" panose="020B0604020202020204" pitchFamily="34" charset="0"/>
                        </a:rPr>
                        <a:t>53,640,882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38,410,695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-28.39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000">
                <a:tc>
                  <a:txBody>
                    <a:bodyPr/>
                    <a:lstStyle/>
                    <a:p>
                      <a:pPr algn="r" fontAlgn="b"/>
                      <a:r>
                        <a:rPr lang="en-US" sz="1000" b="0" u="none" strike="noStrike">
                          <a:solidFill>
                            <a:schemeClr val="tx2"/>
                          </a:solidFill>
                          <a:latin typeface="+mn-lt"/>
                        </a:rPr>
                        <a:t> 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1,783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1,156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-35.18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a:solidFill>
                            <a:srgbClr val="000000"/>
                          </a:solidFill>
                          <a:latin typeface="Arial" panose="020B0604020202020204" pitchFamily="34" charset="0"/>
                        </a:rPr>
                        <a:t>14,197,111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9,919,337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-30.13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2000">
                <a:tc>
                  <a:txBody>
                    <a:bodyPr/>
                    <a:lstStyle/>
                    <a:p>
                      <a:pPr algn="r" fontAlgn="b"/>
                      <a:r>
                        <a:rPr lang="en-US" sz="1000" b="0" u="none" strike="noStrike">
                          <a:solidFill>
                            <a:schemeClr val="tx2"/>
                          </a:solidFill>
                          <a:latin typeface="+mn-lt"/>
                        </a:rPr>
                        <a:t> CTP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4,462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2,831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-36.56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a:solidFill>
                            <a:srgbClr val="000000"/>
                          </a:solidFill>
                          <a:latin typeface="Arial" panose="020B0604020202020204" pitchFamily="34" charset="0"/>
                        </a:rPr>
                        <a:t>4,231,097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2,906,846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0" i="0" u="none" strike="noStrike">
                          <a:solidFill>
                            <a:srgbClr val="000000"/>
                          </a:solidFill>
                          <a:latin typeface="Arial" panose="020B0604020202020204" pitchFamily="34" charset="0"/>
                        </a:rPr>
                        <a:t>-31.30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r" fontAlgn="b"/>
                      <a:r>
                        <a:rPr lang="en-US" sz="1000" b="1" u="none" strike="noStrike">
                          <a:solidFill>
                            <a:schemeClr val="tx2"/>
                          </a:solidFill>
                          <a:latin typeface="+mn-lt"/>
                        </a:rPr>
                        <a:t>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13,671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11,295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-17.38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1" i="0" u="none" strike="noStrike">
                          <a:solidFill>
                            <a:srgbClr val="000000"/>
                          </a:solidFill>
                          <a:latin typeface="Arial" panose="020B0604020202020204" pitchFamily="34" charset="0"/>
                        </a:rPr>
                        <a:t>77,916,547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1" i="0" u="none" strike="noStrike">
                          <a:solidFill>
                            <a:srgbClr val="000000"/>
                          </a:solidFill>
                          <a:latin typeface="Arial" panose="020B0604020202020204" pitchFamily="34" charset="0"/>
                        </a:rPr>
                        <a:t>55,797,154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b="1" i="0" u="none" strike="noStrike">
                          <a:solidFill>
                            <a:srgbClr val="000000"/>
                          </a:solidFill>
                          <a:latin typeface="Arial" panose="020B0604020202020204" pitchFamily="34" charset="0"/>
                        </a:rPr>
                        <a:t>-28.39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pSp>
        <p:nvGrpSpPr>
          <p:cNvPr id="71" name="Group 70"/>
          <p:cNvGrpSpPr/>
          <p:nvPr/>
        </p:nvGrpSpPr>
        <p:grpSpPr>
          <a:xfrm flipH="1">
            <a:off x="464107" y="683575"/>
            <a:ext cx="170883" cy="432000"/>
            <a:chOff x="1752600" y="1767416"/>
            <a:chExt cx="170883" cy="432000"/>
          </a:xfrm>
        </p:grpSpPr>
        <p:cxnSp>
          <p:nvCxnSpPr>
            <p:cNvPr id="72" name="Straight Connector 71"/>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73" name="Isosceles Triangle 72"/>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TextBox 73"/>
          <p:cNvSpPr txBox="1"/>
          <p:nvPr/>
        </p:nvSpPr>
        <p:spPr>
          <a:xfrm>
            <a:off x="597010" y="761076"/>
            <a:ext cx="6870590" cy="261610"/>
          </a:xfrm>
          <a:prstGeom prst="rect">
            <a:avLst/>
          </a:prstGeom>
          <a:noFill/>
        </p:spPr>
        <p:txBody>
          <a:bodyPr wrap="square" rtlCol="0">
            <a:spAutoFit/>
          </a:bodyPr>
          <a:lstStyle/>
          <a:p>
            <a:r>
              <a:rPr lang="en-US" sz="1100" b="1"/>
              <a:t>EDITED TITLES AND PRODUCED COPIES BY SUBSECTOR </a:t>
            </a:r>
          </a:p>
        </p:txBody>
      </p:sp>
      <p:sp>
        <p:nvSpPr>
          <p:cNvPr id="5" name="Rectangle 4"/>
          <p:cNvSpPr/>
          <p:nvPr/>
        </p:nvSpPr>
        <p:spPr>
          <a:xfrm>
            <a:off x="3496030" y="1047750"/>
            <a:ext cx="758541" cy="253916"/>
          </a:xfrm>
          <a:prstGeom prst="rect">
            <a:avLst/>
          </a:prstGeom>
          <a:solidFill>
            <a:schemeClr val="bg1"/>
          </a:solidFill>
        </p:spPr>
        <p:txBody>
          <a:bodyPr wrap="none" anchor="ctr">
            <a:spAutoFit/>
          </a:bodyPr>
          <a:lstStyle/>
          <a:p>
            <a:pPr algn="ctr"/>
            <a:r>
              <a:rPr lang="en-US" sz="1000" b="1">
                <a:solidFill>
                  <a:schemeClr val="tx2"/>
                </a:solidFill>
              </a:rPr>
              <a:t>TITLES</a:t>
            </a:r>
          </a:p>
        </p:txBody>
      </p:sp>
      <p:cxnSp>
        <p:nvCxnSpPr>
          <p:cNvPr id="167" name="Straight Connector 166"/>
          <p:cNvCxnSpPr/>
          <p:nvPr/>
        </p:nvCxnSpPr>
        <p:spPr>
          <a:xfrm>
            <a:off x="59857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6712541" y="1051598"/>
            <a:ext cx="1066318" cy="246221"/>
          </a:xfrm>
          <a:prstGeom prst="rect">
            <a:avLst/>
          </a:prstGeom>
          <a:solidFill>
            <a:schemeClr val="bg1"/>
          </a:solidFill>
        </p:spPr>
        <p:txBody>
          <a:bodyPr wrap="none" anchor="ctr">
            <a:spAutoFit/>
          </a:bodyPr>
          <a:lstStyle/>
          <a:p>
            <a:pPr algn="ctr"/>
            <a:r>
              <a:rPr lang="en-US" sz="1000" b="1">
                <a:solidFill>
                  <a:schemeClr val="tx2"/>
                </a:solidFill>
              </a:rPr>
              <a:t>COPIES</a:t>
            </a:r>
          </a:p>
        </p:txBody>
      </p:sp>
      <p:pic>
        <p:nvPicPr>
          <p:cNvPr id="196" name="Picture 1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575" y="1372097"/>
            <a:ext cx="146041" cy="267741"/>
          </a:xfrm>
          <a:prstGeom prst="rect">
            <a:avLst/>
          </a:prstGeom>
        </p:spPr>
      </p:pic>
      <p:pic>
        <p:nvPicPr>
          <p:cNvPr id="210" name="Picture 2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34" y="1372097"/>
            <a:ext cx="146041" cy="267741"/>
          </a:xfrm>
          <a:prstGeom prst="rect">
            <a:avLst/>
          </a:prstGeom>
        </p:spPr>
      </p:pic>
      <p:cxnSp>
        <p:nvCxnSpPr>
          <p:cNvPr id="51" name="Straight Connector 50"/>
          <p:cNvCxnSpPr/>
          <p:nvPr/>
        </p:nvCxnSpPr>
        <p:spPr>
          <a:xfrm>
            <a:off x="2566987"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624262"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943600"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000875"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5334000" y="790575"/>
            <a:ext cx="857927" cy="200055"/>
          </a:xfrm>
          <a:prstGeom prst="rect">
            <a:avLst/>
          </a:prstGeom>
        </p:spPr>
        <p:txBody>
          <a:bodyPr wrap="none">
            <a:spAutoFit/>
          </a:bodyPr>
          <a:lstStyle/>
          <a:p>
            <a:r>
              <a:rPr lang="en-US" sz="700" i="1">
                <a:solidFill>
                  <a:srgbClr val="000000"/>
                </a:solidFill>
                <a:latin typeface="Arial" panose="020B0604020202020204" pitchFamily="34" charset="0"/>
                <a:cs typeface="Arial" panose="020B0604020202020204" pitchFamily="34" charset="0"/>
              </a:rPr>
              <a:t>(NEW ISBNS)</a:t>
            </a:r>
          </a:p>
        </p:txBody>
      </p:sp>
      <p:sp>
        <p:nvSpPr>
          <p:cNvPr id="21" name="Text Placeholder 2"/>
          <p:cNvSpPr>
            <a:spLocks noGrp="1"/>
          </p:cNvSpPr>
          <p:nvPr>
            <p:ph type="body" idx="15"/>
          </p:nvPr>
        </p:nvSpPr>
        <p:spPr>
          <a:xfrm>
            <a:off x="354967" y="78155"/>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22569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5125"/>
            <a:ext cx="8166672" cy="433917"/>
          </a:xfrm>
        </p:spPr>
        <p:txBody>
          <a:bodyPr/>
          <a:lstStyle/>
          <a:p>
            <a:r>
              <a:rPr lang="en-US"/>
              <a:t>THEMATIC</a:t>
            </a:r>
          </a:p>
        </p:txBody>
      </p:sp>
      <p:graphicFrame>
        <p:nvGraphicFramePr>
          <p:cNvPr id="24" name="Table 23"/>
          <p:cNvGraphicFramePr>
            <a:graphicFrameLocks noGrp="1"/>
          </p:cNvGraphicFramePr>
          <p:nvPr>
            <p:extLst>
              <p:ext uri="{D42A27DB-BD31-4B8C-83A1-F6EECF244321}">
                <p14:modId xmlns:p14="http://schemas.microsoft.com/office/powerpoint/2010/main" val="1176652790"/>
              </p:ext>
            </p:extLst>
          </p:nvPr>
        </p:nvGraphicFramePr>
        <p:xfrm>
          <a:off x="533400" y="622449"/>
          <a:ext cx="7868764" cy="4317117"/>
        </p:xfrm>
        <a:graphic>
          <a:graphicData uri="http://schemas.openxmlformats.org/drawingml/2006/table">
            <a:tbl>
              <a:tblPr>
                <a:tableStyleId>{2D5ABB26-0587-4C30-8999-92F81FD0307C}</a:tableStyleId>
              </a:tblPr>
              <a:tblGrid>
                <a:gridCol w="3116764">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tblGrid>
              <a:tr h="277493">
                <a:tc>
                  <a:txBody>
                    <a:bodyPr/>
                    <a:lstStyle/>
                    <a:p>
                      <a:pPr algn="l" fontAlgn="ctr"/>
                      <a:r>
                        <a:rPr lang="en-US" sz="900" b="1" u="none" strike="noStrike"/>
                        <a:t> </a:t>
                      </a:r>
                    </a:p>
                  </a:txBody>
                  <a:tcPr marL="4443" marR="4443" marT="4443" marB="0" anchor="ctr"/>
                </a:tc>
                <a:tc>
                  <a:txBody>
                    <a:bodyPr/>
                    <a:lstStyle/>
                    <a:p>
                      <a:pPr algn="ctr" fontAlgn="ctr"/>
                      <a:r>
                        <a:rPr lang="en-US" sz="900" b="1" u="none" strike="noStrike">
                          <a:solidFill>
                            <a:schemeClr val="bg1"/>
                          </a:solidFill>
                        </a:rPr>
                        <a:t>Total Copies</a:t>
                      </a:r>
                    </a:p>
                  </a:txBody>
                  <a:tcPr marL="4443" marR="4443" marT="4443" marB="0" anchor="ctr">
                    <a:solidFill>
                      <a:schemeClr val="tx1"/>
                    </a:solidFill>
                  </a:tcPr>
                </a:tc>
                <a:tc>
                  <a:txBody>
                    <a:bodyPr/>
                    <a:lstStyle/>
                    <a:p>
                      <a:pPr algn="ctr" fontAlgn="ctr"/>
                      <a:r>
                        <a:rPr lang="en-US" sz="900" b="1" u="none" strike="noStrike">
                          <a:solidFill>
                            <a:schemeClr val="bg1"/>
                          </a:solidFill>
                        </a:rPr>
                        <a:t>Participation %</a:t>
                      </a:r>
                    </a:p>
                  </a:txBody>
                  <a:tcPr marL="4443" marR="4443" marT="4443" marB="0" anchor="ctr">
                    <a:solidFill>
                      <a:schemeClr val="tx1"/>
                    </a:solidFill>
                  </a:tcPr>
                </a:tc>
                <a:tc>
                  <a:txBody>
                    <a:bodyPr/>
                    <a:lstStyle/>
                    <a:p>
                      <a:pPr algn="l" rtl="0" fontAlgn="ctr"/>
                      <a:endParaRPr lang="pt-BR" sz="900" b="1" i="0" u="none" strike="noStrike" dirty="0">
                        <a:solidFill>
                          <a:schemeClr val="bg1"/>
                        </a:solidFill>
                        <a:effectLst/>
                        <a:latin typeface="Arial" panose="020B0604020202020204" pitchFamily="34" charset="0"/>
                      </a:endParaRPr>
                    </a:p>
                  </a:txBody>
                  <a:tcPr marL="4443" marR="4443" marT="4443" marB="0" anchor="ctr">
                    <a:solidFill>
                      <a:schemeClr val="bg1"/>
                    </a:solidFill>
                  </a:tcPr>
                </a:tc>
                <a:tc>
                  <a:txBody>
                    <a:bodyPr/>
                    <a:lstStyle/>
                    <a:p>
                      <a:pPr algn="ctr" fontAlgn="ctr"/>
                      <a:r>
                        <a:rPr lang="en-US" sz="900" b="1" u="none" strike="noStrike">
                          <a:solidFill>
                            <a:schemeClr val="bg1"/>
                          </a:solidFill>
                        </a:rPr>
                        <a:t>Total Copies</a:t>
                      </a:r>
                    </a:p>
                  </a:txBody>
                  <a:tcPr marL="4443" marR="4443" marT="4443" marB="0" anchor="ctr">
                    <a:solidFill>
                      <a:schemeClr val="tx1"/>
                    </a:solidFill>
                  </a:tcPr>
                </a:tc>
                <a:tc>
                  <a:txBody>
                    <a:bodyPr/>
                    <a:lstStyle/>
                    <a:p>
                      <a:pPr algn="ctr" fontAlgn="ctr"/>
                      <a:r>
                        <a:rPr lang="en-US" sz="900" b="1" u="none" strike="noStrike">
                          <a:solidFill>
                            <a:schemeClr val="bg1"/>
                          </a:solidFill>
                        </a:rPr>
                        <a:t>Participation %</a:t>
                      </a:r>
                    </a:p>
                  </a:txBody>
                  <a:tcPr marL="4443" marR="4443" marT="4443" marB="0" anchor="ctr">
                    <a:solidFill>
                      <a:schemeClr val="tx1"/>
                    </a:solidFill>
                  </a:tcPr>
                </a:tc>
                <a:extLst>
                  <a:ext uri="{0D108BD9-81ED-4DB2-BD59-A6C34878D82A}">
                    <a16:rowId xmlns:a16="http://schemas.microsoft.com/office/drawing/2014/main" val="10000"/>
                  </a:ext>
                </a:extLst>
              </a:tr>
              <a:tr h="116295">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139918">
                <a:tc>
                  <a:txBody>
                    <a:bodyPr/>
                    <a:lstStyle/>
                    <a:p>
                      <a:pPr algn="l" fontAlgn="b"/>
                      <a:r>
                        <a:rPr lang="en-US" sz="800" b="0" i="0" u="none" strike="noStrike">
                          <a:solidFill>
                            <a:schemeClr val="tx2"/>
                          </a:solidFill>
                          <a:latin typeface="+mn-lt"/>
                        </a:rPr>
                        <a:t>Didactics</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187,929,771</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47.54</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166,311,749</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52.94</a:t>
                      </a:r>
                    </a:p>
                  </a:txBody>
                  <a:tcPr marL="9525" marR="9525" marT="9525" marB="0" anchor="ctr">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2"/>
                  </a:ext>
                </a:extLst>
              </a:tr>
              <a:tr h="139918">
                <a:tc>
                  <a:txBody>
                    <a:bodyPr/>
                    <a:lstStyle/>
                    <a:p>
                      <a:pPr algn="l" fontAlgn="b"/>
                      <a:r>
                        <a:rPr lang="en-US" sz="800" b="0" i="0" u="none" strike="noStrike">
                          <a:solidFill>
                            <a:schemeClr val="tx2"/>
                          </a:solidFill>
                          <a:latin typeface="+mn-lt"/>
                        </a:rPr>
                        <a:t>Religion</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74,109,905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18.75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57,899,815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18.43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3"/>
                  </a:ext>
                </a:extLst>
              </a:tr>
              <a:tr h="139918">
                <a:tc>
                  <a:txBody>
                    <a:bodyPr/>
                    <a:lstStyle/>
                    <a:p>
                      <a:pPr algn="l" fontAlgn="b"/>
                      <a:r>
                        <a:rPr lang="en-US" sz="800" b="0" i="0" u="none" strike="noStrike">
                          <a:solidFill>
                            <a:schemeClr val="tx2"/>
                          </a:solidFill>
                          <a:latin typeface="+mn-lt"/>
                        </a:rPr>
                        <a:t>Adult Literature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22,491,447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9.20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18,001,312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5.73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139918">
                <a:tc>
                  <a:txBody>
                    <a:bodyPr/>
                    <a:lstStyle/>
                    <a:p>
                      <a:pPr algn="l" fontAlgn="b"/>
                      <a:r>
                        <a:rPr lang="en-US" sz="800" b="0" i="0" u="none" strike="noStrike">
                          <a:solidFill>
                            <a:schemeClr val="tx2"/>
                          </a:solidFill>
                          <a:latin typeface="+mn-lt"/>
                        </a:rPr>
                        <a:t>Children’s Literature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36,383,887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5.69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16,180,434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139918">
                <a:tc>
                  <a:txBody>
                    <a:bodyPr/>
                    <a:lstStyle/>
                    <a:p>
                      <a:pPr algn="l" fontAlgn="b"/>
                      <a:r>
                        <a:rPr lang="en-US" sz="800" b="0" i="0" u="none" strike="noStrike">
                          <a:solidFill>
                            <a:schemeClr val="tx2"/>
                          </a:solidFill>
                          <a:latin typeface="+mn-lt"/>
                        </a:rPr>
                        <a:t>Self Help </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12,285,719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3.22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10,564,227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3.36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6"/>
                  </a:ext>
                </a:extLst>
              </a:tr>
              <a:tr h="139918">
                <a:tc>
                  <a:txBody>
                    <a:bodyPr/>
                    <a:lstStyle/>
                    <a:p>
                      <a:pPr algn="l" fontAlgn="b"/>
                      <a:r>
                        <a:rPr lang="en-US" sz="800" b="0" i="0" u="none" strike="noStrike">
                          <a:solidFill>
                            <a:schemeClr val="tx2"/>
                          </a:solidFill>
                          <a:latin typeface="+mn-lt"/>
                        </a:rPr>
                        <a:t>Young Literature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12,717,715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3.11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9,858,619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3.14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7"/>
                  </a:ext>
                </a:extLst>
              </a:tr>
              <a:tr h="139918">
                <a:tc>
                  <a:txBody>
                    <a:bodyPr/>
                    <a:lstStyle/>
                    <a:p>
                      <a:pPr algn="l" fontAlgn="b"/>
                      <a:r>
                        <a:rPr lang="en-US" sz="800" b="0" i="0" u="none" strike="noStrike">
                          <a:solidFill>
                            <a:schemeClr val="tx2"/>
                          </a:solidFill>
                          <a:latin typeface="+mn-lt"/>
                        </a:rPr>
                        <a:t>Economy, Administration, Business and Public  Administration</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7,018,257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1.78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5,407,619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1.72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8"/>
                  </a:ext>
                </a:extLst>
              </a:tr>
              <a:tr h="139918">
                <a:tc>
                  <a:txBody>
                    <a:bodyPr/>
                    <a:lstStyle/>
                    <a:p>
                      <a:pPr algn="l" fontAlgn="b"/>
                      <a:r>
                        <a:rPr lang="en-US" sz="800" b="0" i="0" u="none" strike="noStrike">
                          <a:solidFill>
                            <a:schemeClr val="tx2"/>
                          </a:solidFill>
                          <a:latin typeface="+mn-lt"/>
                        </a:rPr>
                        <a:t>Human and Social Sciences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6,189,362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1.57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4,413,209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1.40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9"/>
                  </a:ext>
                </a:extLst>
              </a:tr>
              <a:tr h="139918">
                <a:tc>
                  <a:txBody>
                    <a:bodyPr/>
                    <a:lstStyle/>
                    <a:p>
                      <a:pPr algn="l" fontAlgn="b"/>
                      <a:r>
                        <a:rPr lang="en-US" sz="800" b="0" i="0" u="none" strike="noStrike">
                          <a:solidFill>
                            <a:schemeClr val="tx2"/>
                          </a:solidFill>
                          <a:latin typeface="+mn-lt"/>
                        </a:rPr>
                        <a:t>Law</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5,101,570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1.29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3,856,005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1.23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0"/>
                  </a:ext>
                </a:extLst>
              </a:tr>
              <a:tr h="139918">
                <a:tc>
                  <a:txBody>
                    <a:bodyPr/>
                    <a:lstStyle/>
                    <a:p>
                      <a:pPr algn="l" fontAlgn="b"/>
                      <a:r>
                        <a:rPr lang="en-US" sz="800" b="0" i="0" u="none" strike="noStrike">
                          <a:solidFill>
                            <a:schemeClr val="tx2"/>
                          </a:solidFill>
                          <a:latin typeface="+mn-lt"/>
                        </a:rPr>
                        <a:t>Young Adult Literature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3,791,904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0.96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3,677,295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1.17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1"/>
                  </a:ext>
                </a:extLst>
              </a:tr>
              <a:tr h="139918">
                <a:tc>
                  <a:txBody>
                    <a:bodyPr/>
                    <a:lstStyle/>
                    <a:p>
                      <a:pPr algn="l" fontAlgn="b"/>
                      <a:r>
                        <a:rPr lang="en-US" sz="800" b="0" i="0" u="none" strike="noStrike">
                          <a:solidFill>
                            <a:schemeClr val="tx2"/>
                          </a:solidFill>
                          <a:latin typeface="+mn-lt"/>
                        </a:rPr>
                        <a:t>Psychology and Philosophy</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4,028,141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1.02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3,205,545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1.02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2"/>
                  </a:ext>
                </a:extLst>
              </a:tr>
              <a:tr h="139918">
                <a:tc>
                  <a:txBody>
                    <a:bodyPr/>
                    <a:lstStyle/>
                    <a:p>
                      <a:pPr algn="l" fontAlgn="b"/>
                      <a:r>
                        <a:rPr lang="en-US" sz="800" b="0" i="0" u="none" strike="noStrike">
                          <a:solidFill>
                            <a:schemeClr val="tx2"/>
                          </a:solidFill>
                          <a:latin typeface="+mn-lt"/>
                        </a:rPr>
                        <a:t>Biographies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2,970,727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0.75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2,093,547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0.67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3"/>
                  </a:ext>
                </a:extLst>
              </a:tr>
              <a:tr h="139918">
                <a:tc>
                  <a:txBody>
                    <a:bodyPr/>
                    <a:lstStyle/>
                    <a:p>
                      <a:pPr algn="l" fontAlgn="b"/>
                      <a:r>
                        <a:rPr lang="en-US" sz="800" b="0" i="0" u="none" strike="noStrike">
                          <a:solidFill>
                            <a:schemeClr val="tx2"/>
                          </a:solidFill>
                          <a:latin typeface="+mn-lt"/>
                        </a:rPr>
                        <a:t>Medicine, Pharmacy, Public Health and Hygiene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2,302,334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0.58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1,611,797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0.51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4"/>
                  </a:ext>
                </a:extLst>
              </a:tr>
              <a:tr h="139918">
                <a:tc>
                  <a:txBody>
                    <a:bodyPr/>
                    <a:lstStyle/>
                    <a:p>
                      <a:pPr algn="l" fontAlgn="b"/>
                      <a:r>
                        <a:rPr lang="en-US" sz="800" b="0" i="0" u="none" strike="noStrike">
                          <a:solidFill>
                            <a:schemeClr val="tx2"/>
                          </a:solidFill>
                          <a:latin typeface="+mn-lt"/>
                        </a:rPr>
                        <a:t>Education and Pedagogy</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1,909,711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0.48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1,491,986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0.47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5"/>
                  </a:ext>
                </a:extLst>
              </a:tr>
              <a:tr h="139918">
                <a:tc>
                  <a:txBody>
                    <a:bodyPr/>
                    <a:lstStyle/>
                    <a:p>
                      <a:pPr algn="l" fontAlgn="b"/>
                      <a:r>
                        <a:rPr lang="en-US" sz="800" b="0" i="0" u="none" strike="noStrike">
                          <a:solidFill>
                            <a:schemeClr val="tx2"/>
                          </a:solidFill>
                          <a:latin typeface="+mn-lt"/>
                        </a:rPr>
                        <a:t>HQs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1,864,636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0.47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1,307,475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0.42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6"/>
                  </a:ext>
                </a:extLst>
              </a:tr>
              <a:tr h="139918">
                <a:tc>
                  <a:txBody>
                    <a:bodyPr/>
                    <a:lstStyle/>
                    <a:p>
                      <a:pPr algn="l" fontAlgn="b"/>
                      <a:r>
                        <a:rPr lang="en-US" sz="800" b="0" i="0" u="none" strike="noStrike">
                          <a:solidFill>
                            <a:schemeClr val="tx2"/>
                          </a:solidFill>
                          <a:latin typeface="+mn-lt"/>
                        </a:rPr>
                        <a:t>Languages and Linguistics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2,145,480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0.54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1,163,549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0.37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7"/>
                  </a:ext>
                </a:extLst>
              </a:tr>
              <a:tr h="139918">
                <a:tc>
                  <a:txBody>
                    <a:bodyPr/>
                    <a:lstStyle/>
                    <a:p>
                      <a:pPr algn="l" fontAlgn="b"/>
                      <a:r>
                        <a:rPr lang="en-US" sz="800" b="0" i="0" u="none" strike="noStrike">
                          <a:solidFill>
                            <a:schemeClr val="tx2"/>
                          </a:solidFill>
                          <a:latin typeface="+mn-lt"/>
                        </a:rPr>
                        <a:t>Arts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1,447,601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0.37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938,741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0.30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8"/>
                  </a:ext>
                </a:extLst>
              </a:tr>
              <a:tr h="139918">
                <a:tc>
                  <a:txBody>
                    <a:bodyPr/>
                    <a:lstStyle/>
                    <a:p>
                      <a:pPr algn="l" fontAlgn="b"/>
                      <a:r>
                        <a:rPr lang="en-US" sz="800" b="0" i="0" u="none" strike="noStrike">
                          <a:solidFill>
                            <a:schemeClr val="tx2"/>
                          </a:solidFill>
                          <a:latin typeface="+mn-lt"/>
                        </a:rPr>
                        <a:t>Mathematics, Statistics, Logic and Natural Sciences </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1,293,068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0.33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875,118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0.28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9"/>
                  </a:ext>
                </a:extLst>
              </a:tr>
              <a:tr h="139918">
                <a:tc>
                  <a:txBody>
                    <a:bodyPr/>
                    <a:lstStyle/>
                    <a:p>
                      <a:pPr algn="l" fontAlgn="b"/>
                      <a:r>
                        <a:rPr lang="en-US" sz="800" b="0" i="0" u="none" strike="noStrike">
                          <a:solidFill>
                            <a:schemeClr val="tx2"/>
                          </a:solidFill>
                          <a:latin typeface="+mn-lt"/>
                        </a:rPr>
                        <a:t>Engineering and Technology</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1,050,063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0.27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836,820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0.27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0"/>
                  </a:ext>
                </a:extLst>
              </a:tr>
              <a:tr h="139918">
                <a:tc>
                  <a:txBody>
                    <a:bodyPr/>
                    <a:lstStyle/>
                    <a:p>
                      <a:pPr algn="l" fontAlgn="b"/>
                      <a:r>
                        <a:rPr lang="en-US" sz="800" b="0" i="0" u="none" strike="noStrike">
                          <a:solidFill>
                            <a:schemeClr val="tx2"/>
                          </a:solidFill>
                          <a:latin typeface="+mn-lt"/>
                        </a:rPr>
                        <a:t>School Dictionaries and Atlas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984,634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470,068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1"/>
                  </a:ext>
                </a:extLst>
              </a:tr>
              <a:tr h="139918">
                <a:tc>
                  <a:txBody>
                    <a:bodyPr/>
                    <a:lstStyle/>
                    <a:p>
                      <a:pPr algn="l" fontAlgn="b"/>
                      <a:r>
                        <a:rPr lang="en-US" sz="800" b="0" i="0" u="none" strike="noStrike">
                          <a:solidFill>
                            <a:schemeClr val="tx2"/>
                          </a:solidFill>
                          <a:latin typeface="+mn-lt"/>
                        </a:rPr>
                        <a:t>IT, Computing and Programming</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711,078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0.25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462,151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2"/>
                  </a:ext>
                </a:extLst>
              </a:tr>
              <a:tr h="139918">
                <a:tc>
                  <a:txBody>
                    <a:bodyPr/>
                    <a:lstStyle/>
                    <a:p>
                      <a:pPr algn="l" fontAlgn="b"/>
                      <a:r>
                        <a:rPr lang="en-US" sz="800" b="0" i="0" u="none" strike="noStrike">
                          <a:solidFill>
                            <a:schemeClr val="tx2"/>
                          </a:solidFill>
                          <a:latin typeface="+mn-lt"/>
                        </a:rPr>
                        <a:t>Gastronomy and Cooking</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919,525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0.23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395,506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3"/>
                  </a:ext>
                </a:extLst>
              </a:tr>
              <a:tr h="139918">
                <a:tc>
                  <a:txBody>
                    <a:bodyPr/>
                    <a:lstStyle/>
                    <a:p>
                      <a:pPr algn="l" fontAlgn="b"/>
                      <a:r>
                        <a:rPr lang="en-US" sz="800" b="0" i="0" u="none" strike="noStrike">
                          <a:solidFill>
                            <a:schemeClr val="tx2"/>
                          </a:solidFill>
                          <a:latin typeface="+mn-lt"/>
                        </a:rPr>
                        <a:t>Architecture and Urbanism</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556,546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336,464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4"/>
                  </a:ext>
                </a:extLst>
              </a:tr>
              <a:tr h="139918">
                <a:tc>
                  <a:txBody>
                    <a:bodyPr/>
                    <a:lstStyle/>
                    <a:p>
                      <a:pPr algn="l" fontAlgn="b"/>
                      <a:r>
                        <a:rPr lang="en-US" sz="800" b="0" i="0" u="none" strike="noStrike">
                          <a:solidFill>
                            <a:schemeClr val="tx2"/>
                          </a:solidFill>
                          <a:latin typeface="+mn-lt"/>
                        </a:rPr>
                        <a:t>Agriculture, Veterinary and Pets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575,978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289,901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0.09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5"/>
                  </a:ext>
                </a:extLst>
              </a:tr>
              <a:tr h="139918">
                <a:tc>
                  <a:txBody>
                    <a:bodyPr/>
                    <a:lstStyle/>
                    <a:p>
                      <a:pPr algn="l" fontAlgn="b"/>
                      <a:r>
                        <a:rPr lang="en-US" sz="800" b="0" i="0" u="none" strike="noStrike">
                          <a:solidFill>
                            <a:schemeClr val="tx2"/>
                          </a:solidFill>
                          <a:latin typeface="+mn-lt"/>
                        </a:rPr>
                        <a:t>PE  and Sports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447,192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169,244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0.05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6"/>
                  </a:ext>
                </a:extLst>
              </a:tr>
              <a:tr h="139918">
                <a:tc>
                  <a:txBody>
                    <a:bodyPr/>
                    <a:lstStyle/>
                    <a:p>
                      <a:pPr algn="l" fontAlgn="b"/>
                      <a:r>
                        <a:rPr lang="en-US" sz="800" b="0" i="0" u="none" strike="noStrike">
                          <a:solidFill>
                            <a:schemeClr val="tx2"/>
                          </a:solidFill>
                          <a:latin typeface="+mn-lt"/>
                        </a:rPr>
                        <a:t>Tourism and Pleasure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524,516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0.13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81,218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0.03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7"/>
                  </a:ext>
                </a:extLst>
              </a:tr>
              <a:tr h="139918">
                <a:tc>
                  <a:txBody>
                    <a:bodyPr/>
                    <a:lstStyle/>
                    <a:p>
                      <a:pPr algn="l" fontAlgn="b"/>
                      <a:r>
                        <a:rPr lang="en-US" sz="800" b="0" i="0" u="none" strike="noStrike">
                          <a:solidFill>
                            <a:schemeClr val="tx2"/>
                          </a:solidFill>
                          <a:latin typeface="+mn-lt"/>
                        </a:rPr>
                        <a:t>Others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3,581,215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0.91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0" i="0" u="none" strike="noStrike">
                        <a:solidFill>
                          <a:schemeClr val="tx2"/>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800" b="0" i="0" u="none" strike="noStrike">
                          <a:solidFill>
                            <a:schemeClr val="tx2"/>
                          </a:solidFill>
                          <a:latin typeface="+mn-lt"/>
                        </a:rPr>
                        <a:t>2,241,637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0" i="0" u="none" strike="noStrike">
                          <a:solidFill>
                            <a:schemeClr val="tx2"/>
                          </a:solidFill>
                          <a:latin typeface="+mn-lt"/>
                        </a:rPr>
                        <a:t>0.71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8"/>
                  </a:ext>
                </a:extLst>
              </a:tr>
              <a:tr h="139918">
                <a:tc>
                  <a:txBody>
                    <a:bodyPr/>
                    <a:lstStyle/>
                    <a:p>
                      <a:pPr algn="l" fontAlgn="b"/>
                      <a:r>
                        <a:rPr lang="en-US" sz="800" b="1" i="0" u="none" strike="noStrike">
                          <a:solidFill>
                            <a:schemeClr val="tx2"/>
                          </a:solidFill>
                          <a:latin typeface="+mn-lt"/>
                        </a:rPr>
                        <a:t>Total</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1" i="0" u="none" strike="noStrike">
                          <a:solidFill>
                            <a:schemeClr val="tx2"/>
                          </a:solidFill>
                          <a:latin typeface="+mn-lt"/>
                        </a:rPr>
                        <a:t>395,331,981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1" i="0" u="none" strike="noStrike">
                          <a:solidFill>
                            <a:schemeClr val="tx2"/>
                          </a:solidFill>
                          <a:latin typeface="+mn-lt"/>
                        </a:rPr>
                        <a:t>100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800" b="1"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800" b="1" i="0" u="none" strike="noStrike">
                          <a:solidFill>
                            <a:schemeClr val="tx2"/>
                          </a:solidFill>
                          <a:latin typeface="+mn-lt"/>
                        </a:rPr>
                        <a:t>314,141,024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800" b="1" i="0" u="none" strike="noStrike">
                          <a:solidFill>
                            <a:schemeClr val="tx2"/>
                          </a:solidFill>
                          <a:latin typeface="+mn-lt"/>
                        </a:rPr>
                        <a:t>100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cxnSp>
        <p:nvCxnSpPr>
          <p:cNvPr id="20" name="Straight Connector 19"/>
          <p:cNvCxnSpPr/>
          <p:nvPr/>
        </p:nvCxnSpPr>
        <p:spPr>
          <a:xfrm>
            <a:off x="3732066" y="460855"/>
            <a:ext cx="2052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508638" y="330051"/>
            <a:ext cx="498856" cy="261610"/>
          </a:xfrm>
          <a:prstGeom prst="rect">
            <a:avLst/>
          </a:prstGeom>
          <a:solidFill>
            <a:schemeClr val="bg1"/>
          </a:solidFill>
        </p:spPr>
        <p:txBody>
          <a:bodyPr wrap="none" anchor="ctr">
            <a:spAutoFit/>
          </a:bodyPr>
          <a:lstStyle/>
          <a:p>
            <a:pPr algn="ctr"/>
            <a:r>
              <a:rPr lang="en-US" sz="1100" b="1">
                <a:solidFill>
                  <a:schemeClr val="tx2"/>
                </a:solidFill>
              </a:rPr>
              <a:t>2019</a:t>
            </a:r>
          </a:p>
        </p:txBody>
      </p:sp>
      <p:cxnSp>
        <p:nvCxnSpPr>
          <p:cNvPr id="22" name="Straight Connector 21"/>
          <p:cNvCxnSpPr/>
          <p:nvPr/>
        </p:nvCxnSpPr>
        <p:spPr>
          <a:xfrm>
            <a:off x="6251734" y="460855"/>
            <a:ext cx="205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7028306" y="330051"/>
            <a:ext cx="498856" cy="261610"/>
          </a:xfrm>
          <a:prstGeom prst="rect">
            <a:avLst/>
          </a:prstGeom>
          <a:solidFill>
            <a:schemeClr val="bg1"/>
          </a:solidFill>
        </p:spPr>
        <p:txBody>
          <a:bodyPr wrap="none" anchor="ctr">
            <a:spAutoFit/>
          </a:bodyPr>
          <a:lstStyle/>
          <a:p>
            <a:pPr algn="ctr"/>
            <a:r>
              <a:rPr lang="en-US" sz="1100" b="1">
                <a:solidFill>
                  <a:schemeClr val="tx2"/>
                </a:solidFill>
              </a:rPr>
              <a:t>2020</a:t>
            </a:r>
          </a:p>
        </p:txBody>
      </p:sp>
      <p:sp>
        <p:nvSpPr>
          <p:cNvPr id="9" name="TextBox 8"/>
          <p:cNvSpPr txBox="1"/>
          <p:nvPr/>
        </p:nvSpPr>
        <p:spPr>
          <a:xfrm>
            <a:off x="692240" y="522330"/>
            <a:ext cx="6870590" cy="261610"/>
          </a:xfrm>
          <a:prstGeom prst="rect">
            <a:avLst/>
          </a:prstGeom>
          <a:noFill/>
        </p:spPr>
        <p:txBody>
          <a:bodyPr wrap="square" rtlCol="0">
            <a:spAutoFit/>
          </a:bodyPr>
          <a:lstStyle/>
          <a:p>
            <a:r>
              <a:rPr lang="en-US" sz="1100" b="1"/>
              <a:t>PRODUCTION</a:t>
            </a:r>
          </a:p>
        </p:txBody>
      </p:sp>
      <p:sp>
        <p:nvSpPr>
          <p:cNvPr id="11" name="Text Placeholder 2"/>
          <p:cNvSpPr>
            <a:spLocks noGrp="1"/>
          </p:cNvSpPr>
          <p:nvPr>
            <p:ph type="body" idx="15"/>
          </p:nvPr>
        </p:nvSpPr>
        <p:spPr>
          <a:xfrm>
            <a:off x="425842" y="57165"/>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184181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6153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4360" y="155125"/>
            <a:ext cx="8166672" cy="433917"/>
          </a:xfrm>
        </p:spPr>
        <p:txBody>
          <a:bodyPr/>
          <a:lstStyle/>
          <a:p>
            <a:r>
              <a:rPr lang="en-US"/>
              <a:t>SALES</a:t>
            </a:r>
          </a:p>
        </p:txBody>
      </p:sp>
      <p:graphicFrame>
        <p:nvGraphicFramePr>
          <p:cNvPr id="61"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2766025956"/>
              </p:ext>
            </p:extLst>
          </p:nvPr>
        </p:nvGraphicFramePr>
        <p:xfrm>
          <a:off x="487575" y="1323398"/>
          <a:ext cx="8316000" cy="728205"/>
        </p:xfrm>
        <a:graphic>
          <a:graphicData uri="http://schemas.openxmlformats.org/drawingml/2006/table">
            <a:tbl>
              <a:tblPr bandRow="1">
                <a:tableStyleId>{2D5ABB26-0587-4C30-8999-92F81FD0307C}</a:tableStyleId>
              </a:tblPr>
              <a:tblGrid>
                <a:gridCol w="180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1044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tblGrid>
              <a:tr h="360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endParaRPr lang="pt-BR" sz="1000" b="1" i="0" u="none" strike="noStrike" dirty="0">
                        <a:solidFill>
                          <a:schemeClr val="tx1"/>
                        </a:solidFill>
                        <a:latin typeface="Arial"/>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r" fontAlgn="b"/>
                      <a:r>
                        <a:rPr lang="en-US" sz="1000" b="1" u="none" strike="noStrike">
                          <a:solidFill>
                            <a:schemeClr val="tx2"/>
                          </a:solidFill>
                          <a:latin typeface="+mn-lt"/>
                        </a:rPr>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434,210,276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354,168,960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-18.43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1" i="0" u="none" strike="noStrike">
                          <a:solidFill>
                            <a:srgbClr val="000000"/>
                          </a:solidFill>
                          <a:latin typeface="Arial" panose="020B0604020202020204" pitchFamily="34" charset="0"/>
                        </a:rPr>
                        <a:t>5,667,135,287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5,169,513,034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-8.78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71" name="Group 70"/>
          <p:cNvGrpSpPr/>
          <p:nvPr/>
        </p:nvGrpSpPr>
        <p:grpSpPr>
          <a:xfrm flipH="1">
            <a:off x="464107" y="683575"/>
            <a:ext cx="170883" cy="432000"/>
            <a:chOff x="1752600" y="1767416"/>
            <a:chExt cx="170883" cy="432000"/>
          </a:xfrm>
        </p:grpSpPr>
        <p:cxnSp>
          <p:nvCxnSpPr>
            <p:cNvPr id="72" name="Straight Connector 71"/>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73" name="Isosceles Triangle 72"/>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TextBox 73"/>
          <p:cNvSpPr txBox="1"/>
          <p:nvPr/>
        </p:nvSpPr>
        <p:spPr>
          <a:xfrm>
            <a:off x="597010" y="761076"/>
            <a:ext cx="6870590" cy="261610"/>
          </a:xfrm>
          <a:prstGeom prst="rect">
            <a:avLst/>
          </a:prstGeom>
          <a:noFill/>
        </p:spPr>
        <p:txBody>
          <a:bodyPr wrap="square" rtlCol="0">
            <a:spAutoFit/>
          </a:bodyPr>
          <a:lstStyle/>
          <a:p>
            <a:r>
              <a:rPr lang="en-US" sz="1100" b="1"/>
              <a:t>TURNOVER AND COPIES SOLD</a:t>
            </a:r>
          </a:p>
        </p:txBody>
      </p:sp>
      <p:grpSp>
        <p:nvGrpSpPr>
          <p:cNvPr id="156" name="Group 155"/>
          <p:cNvGrpSpPr/>
          <p:nvPr/>
        </p:nvGrpSpPr>
        <p:grpSpPr>
          <a:xfrm flipH="1">
            <a:off x="464107" y="2343150"/>
            <a:ext cx="170883" cy="432000"/>
            <a:chOff x="1752600" y="1767416"/>
            <a:chExt cx="170883" cy="432000"/>
          </a:xfrm>
        </p:grpSpPr>
        <p:cxnSp>
          <p:nvCxnSpPr>
            <p:cNvPr id="157" name="Straight Connector 156"/>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58" name="Isosceles Triangle 157"/>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9" name="TextBox 158"/>
          <p:cNvSpPr txBox="1"/>
          <p:nvPr/>
        </p:nvSpPr>
        <p:spPr>
          <a:xfrm>
            <a:off x="597008" y="2420651"/>
            <a:ext cx="8394592" cy="261610"/>
          </a:xfrm>
          <a:prstGeom prst="rect">
            <a:avLst/>
          </a:prstGeom>
          <a:noFill/>
        </p:spPr>
        <p:txBody>
          <a:bodyPr wrap="square" rtlCol="0">
            <a:spAutoFit/>
          </a:bodyPr>
          <a:lstStyle/>
          <a:p>
            <a:r>
              <a:rPr lang="en-US" sz="1100" b="1"/>
              <a:t>TURNOVER AND COPIES SOLD - TOTAL PER SUBSECTOR</a:t>
            </a:r>
          </a:p>
        </p:txBody>
      </p:sp>
      <p:sp>
        <p:nvSpPr>
          <p:cNvPr id="5" name="Rectangle 4"/>
          <p:cNvSpPr/>
          <p:nvPr/>
        </p:nvSpPr>
        <p:spPr>
          <a:xfrm>
            <a:off x="2990286" y="1051597"/>
            <a:ext cx="1770036" cy="246221"/>
          </a:xfrm>
          <a:prstGeom prst="rect">
            <a:avLst/>
          </a:prstGeom>
          <a:solidFill>
            <a:schemeClr val="bg1"/>
          </a:solidFill>
        </p:spPr>
        <p:txBody>
          <a:bodyPr wrap="none" anchor="ctr">
            <a:spAutoFit/>
          </a:bodyPr>
          <a:lstStyle/>
          <a:p>
            <a:pPr algn="ctr"/>
            <a:r>
              <a:rPr lang="en-US" sz="1000" b="1">
                <a:solidFill>
                  <a:schemeClr val="tx2"/>
                </a:solidFill>
              </a:rPr>
              <a:t>COPIES SOLD</a:t>
            </a:r>
          </a:p>
        </p:txBody>
      </p:sp>
      <p:cxnSp>
        <p:nvCxnSpPr>
          <p:cNvPr id="167" name="Straight Connector 166"/>
          <p:cNvCxnSpPr/>
          <p:nvPr/>
        </p:nvCxnSpPr>
        <p:spPr>
          <a:xfrm>
            <a:off x="59857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6557854" y="1051598"/>
            <a:ext cx="1375698" cy="246221"/>
          </a:xfrm>
          <a:prstGeom prst="rect">
            <a:avLst/>
          </a:prstGeom>
          <a:solidFill>
            <a:schemeClr val="bg1"/>
          </a:solidFill>
        </p:spPr>
        <p:txBody>
          <a:bodyPr wrap="none" anchor="ctr">
            <a:spAutoFit/>
          </a:bodyPr>
          <a:lstStyle/>
          <a:p>
            <a:pPr algn="ctr"/>
            <a:r>
              <a:rPr lang="en-US" sz="1000" b="1">
                <a:solidFill>
                  <a:schemeClr val="tx2"/>
                </a:solidFill>
              </a:rPr>
              <a:t>TURNOVER BRL</a:t>
            </a:r>
          </a:p>
        </p:txBody>
      </p:sp>
      <p:graphicFrame>
        <p:nvGraphicFramePr>
          <p:cNvPr id="170"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3027238461"/>
              </p:ext>
            </p:extLst>
          </p:nvPr>
        </p:nvGraphicFramePr>
        <p:xfrm>
          <a:off x="480950" y="3033150"/>
          <a:ext cx="8316000" cy="1711485"/>
        </p:xfrm>
        <a:graphic>
          <a:graphicData uri="http://schemas.openxmlformats.org/drawingml/2006/table">
            <a:tbl>
              <a:tblPr bandRow="1">
                <a:tableStyleId>{2D5ABB26-0587-4C30-8999-92F81FD0307C}</a:tableStyleId>
              </a:tblPr>
              <a:tblGrid>
                <a:gridCol w="180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1044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tblGrid>
              <a:tr h="324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endParaRPr lang="pt-BR" sz="1000" b="1" i="0" u="none" strike="noStrike" dirty="0">
                        <a:solidFill>
                          <a:schemeClr val="tx1"/>
                        </a:solidFill>
                        <a:latin typeface="Arial"/>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r" fontAlgn="b"/>
                      <a:r>
                        <a:rPr lang="en-US" sz="1000" b="0" u="none" strike="noStrike">
                          <a:solidFill>
                            <a:schemeClr val="tx2"/>
                          </a:solidFill>
                          <a:latin typeface="+mn-lt"/>
                        </a:rPr>
                        <a:t> DIDACTICS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221,881,978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190,008,115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-14.37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0" i="0" u="none" strike="noStrike">
                          <a:solidFill>
                            <a:srgbClr val="000000"/>
                          </a:solidFill>
                          <a:latin typeface="Arial" panose="020B0604020202020204" pitchFamily="34" charset="0"/>
                        </a:rPr>
                        <a:t>2,856,993,030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2,646,272,837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2000">
                <a:tc>
                  <a:txBody>
                    <a:bodyPr/>
                    <a:lstStyle/>
                    <a:p>
                      <a:pPr algn="r" fontAlgn="b"/>
                      <a:r>
                        <a:rPr lang="en-US" sz="1000" b="0" u="none" strike="noStrike">
                          <a:solidFill>
                            <a:schemeClr val="tx2"/>
                          </a:solidFill>
                          <a:latin typeface="+mn-lt"/>
                        </a:rPr>
                        <a:t> GENERAL WORKS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126,863,081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94,718,302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-25.34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0" i="0" u="none" strike="noStrike">
                          <a:solidFill>
                            <a:srgbClr val="000000"/>
                          </a:solidFill>
                          <a:latin typeface="Arial" panose="020B0604020202020204" pitchFamily="34" charset="0"/>
                        </a:rPr>
                        <a:t>1,442,677,221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1,322,688,109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-8.32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000">
                <a:tc>
                  <a:txBody>
                    <a:bodyPr/>
                    <a:lstStyle/>
                    <a:p>
                      <a:pPr algn="r" fontAlgn="b"/>
                      <a:r>
                        <a:rPr lang="en-US" sz="1000" b="0" u="none" strike="noStrike">
                          <a:solidFill>
                            <a:schemeClr val="tx2"/>
                          </a:solidFill>
                          <a:latin typeface="+mn-lt"/>
                        </a:rPr>
                        <a:t> 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64,901,291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54,799,902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-15.56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0" i="0" u="none" strike="noStrike">
                          <a:solidFill>
                            <a:srgbClr val="000000"/>
                          </a:solidFill>
                          <a:latin typeface="Arial" panose="020B0604020202020204" pitchFamily="34" charset="0"/>
                        </a:rPr>
                        <a:t>631,977,938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542,313,525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2000">
                <a:tc>
                  <a:txBody>
                    <a:bodyPr/>
                    <a:lstStyle/>
                    <a:p>
                      <a:pPr algn="r" fontAlgn="b"/>
                      <a:r>
                        <a:rPr lang="en-US" sz="1000" b="0" u="none" strike="noStrike">
                          <a:solidFill>
                            <a:schemeClr val="tx2"/>
                          </a:solidFill>
                          <a:latin typeface="+mn-lt"/>
                        </a:rPr>
                        <a:t> CTP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20,563,926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14,642,640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-28.79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0" i="0" u="none" strike="noStrike">
                          <a:solidFill>
                            <a:srgbClr val="000000"/>
                          </a:solidFill>
                          <a:latin typeface="Arial" panose="020B0604020202020204" pitchFamily="34" charset="0"/>
                        </a:rPr>
                        <a:t>735,487,098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658,238,564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0" i="0" u="none" strike="noStrike">
                          <a:solidFill>
                            <a:srgbClr val="000000"/>
                          </a:solidFill>
                          <a:latin typeface="Arial" panose="020B0604020202020204" pitchFamily="34" charset="0"/>
                        </a:rPr>
                        <a:t>-10.50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r" fontAlgn="b"/>
                      <a:r>
                        <a:rPr lang="en-US" sz="1000" b="1" u="none" strike="noStrike">
                          <a:solidFill>
                            <a:schemeClr val="tx2"/>
                          </a:solidFill>
                          <a:latin typeface="+mn-lt"/>
                        </a:rPr>
                        <a:t>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434,210,276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354,168,960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-18.43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00" b="1" i="0" u="none" strike="noStrike">
                          <a:solidFill>
                            <a:srgbClr val="000000"/>
                          </a:solidFill>
                          <a:latin typeface="Arial" panose="020B0604020202020204" pitchFamily="34" charset="0"/>
                        </a:rPr>
                        <a:t>5,667,135,287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5,169,513,034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0" u="none" strike="noStrike">
                          <a:solidFill>
                            <a:srgbClr val="000000"/>
                          </a:solidFill>
                          <a:latin typeface="Arial" panose="020B0604020202020204" pitchFamily="34" charset="0"/>
                        </a:rPr>
                        <a:t>-8.78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Rectangle 9"/>
          <p:cNvSpPr/>
          <p:nvPr/>
        </p:nvSpPr>
        <p:spPr>
          <a:xfrm>
            <a:off x="5451143" y="2451429"/>
            <a:ext cx="1265090" cy="200055"/>
          </a:xfrm>
          <a:prstGeom prst="rect">
            <a:avLst/>
          </a:prstGeom>
        </p:spPr>
        <p:txBody>
          <a:bodyPr wrap="none">
            <a:spAutoFit/>
          </a:bodyPr>
          <a:lstStyle/>
          <a:p>
            <a:r>
              <a:rPr lang="en-US" sz="700" i="1">
                <a:solidFill>
                  <a:srgbClr val="000000"/>
                </a:solidFill>
                <a:latin typeface="Arial" panose="020B0604020202020204" pitchFamily="34" charset="0"/>
                <a:cs typeface="Arial" panose="020B0604020202020204" pitchFamily="34" charset="0"/>
              </a:rPr>
              <a:t>(MARKET + GOVERNMENT)</a:t>
            </a:r>
          </a:p>
        </p:txBody>
      </p:sp>
      <p:cxnSp>
        <p:nvCxnSpPr>
          <p:cNvPr id="192" name="Straight Connector 191"/>
          <p:cNvCxnSpPr/>
          <p:nvPr/>
        </p:nvCxnSpPr>
        <p:spPr>
          <a:xfrm>
            <a:off x="2644000" y="2858692"/>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93" name="Rectangle 192"/>
          <p:cNvSpPr/>
          <p:nvPr/>
        </p:nvSpPr>
        <p:spPr>
          <a:xfrm>
            <a:off x="3018983" y="2735581"/>
            <a:ext cx="1770035" cy="246221"/>
          </a:xfrm>
          <a:prstGeom prst="rect">
            <a:avLst/>
          </a:prstGeom>
          <a:solidFill>
            <a:schemeClr val="bg1"/>
          </a:solidFill>
        </p:spPr>
        <p:txBody>
          <a:bodyPr wrap="none" anchor="ctr">
            <a:spAutoFit/>
          </a:bodyPr>
          <a:lstStyle/>
          <a:p>
            <a:pPr algn="ctr"/>
            <a:r>
              <a:rPr lang="en-US" sz="1000" b="1">
                <a:solidFill>
                  <a:schemeClr val="tx2"/>
                </a:solidFill>
              </a:rPr>
              <a:t>COPIES SOLD</a:t>
            </a:r>
          </a:p>
        </p:txBody>
      </p:sp>
      <p:cxnSp>
        <p:nvCxnSpPr>
          <p:cNvPr id="194" name="Straight Connector 193"/>
          <p:cNvCxnSpPr/>
          <p:nvPr/>
        </p:nvCxnSpPr>
        <p:spPr>
          <a:xfrm>
            <a:off x="6014400" y="2858692"/>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95" name="Rectangle 194"/>
          <p:cNvSpPr/>
          <p:nvPr/>
        </p:nvSpPr>
        <p:spPr>
          <a:xfrm>
            <a:off x="6586551" y="2735582"/>
            <a:ext cx="1375698" cy="246221"/>
          </a:xfrm>
          <a:prstGeom prst="rect">
            <a:avLst/>
          </a:prstGeom>
          <a:solidFill>
            <a:schemeClr val="bg1"/>
          </a:solidFill>
        </p:spPr>
        <p:txBody>
          <a:bodyPr wrap="none" anchor="ctr">
            <a:spAutoFit/>
          </a:bodyPr>
          <a:lstStyle/>
          <a:p>
            <a:pPr algn="ctr"/>
            <a:r>
              <a:rPr lang="en-US" sz="1000" b="1">
                <a:solidFill>
                  <a:schemeClr val="tx2"/>
                </a:solidFill>
              </a:rPr>
              <a:t>TURNOVER BRL</a:t>
            </a:r>
          </a:p>
        </p:txBody>
      </p:sp>
      <p:pic>
        <p:nvPicPr>
          <p:cNvPr id="196" name="Picture 1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575" y="1372097"/>
            <a:ext cx="146041" cy="267741"/>
          </a:xfrm>
          <a:prstGeom prst="rect">
            <a:avLst/>
          </a:prstGeom>
        </p:spPr>
      </p:pic>
      <p:pic>
        <p:nvPicPr>
          <p:cNvPr id="203" name="Picture 20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044" y="3070023"/>
            <a:ext cx="146041" cy="267741"/>
          </a:xfrm>
          <a:prstGeom prst="rect">
            <a:avLst/>
          </a:prstGeom>
        </p:spPr>
      </p:pic>
      <p:pic>
        <p:nvPicPr>
          <p:cNvPr id="210" name="Picture 2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34" y="1372097"/>
            <a:ext cx="146041" cy="267741"/>
          </a:xfrm>
          <a:prstGeom prst="rect">
            <a:avLst/>
          </a:prstGeom>
        </p:spPr>
      </p:pic>
      <p:pic>
        <p:nvPicPr>
          <p:cNvPr id="217" name="Picture 2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703" y="3070023"/>
            <a:ext cx="146041" cy="267741"/>
          </a:xfrm>
          <a:prstGeom prst="rect">
            <a:avLst/>
          </a:prstGeom>
        </p:spPr>
      </p:pic>
      <p:cxnSp>
        <p:nvCxnSpPr>
          <p:cNvPr id="17" name="Straight Connector 16"/>
          <p:cNvCxnSpPr/>
          <p:nvPr/>
        </p:nvCxnSpPr>
        <p:spPr>
          <a:xfrm>
            <a:off x="2566987"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3624262"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2566987" y="328358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3624262" y="328358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5943600"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7000875"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5943600" y="328358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7000875" y="328358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1" name="Rectangle 230"/>
          <p:cNvSpPr/>
          <p:nvPr/>
        </p:nvSpPr>
        <p:spPr>
          <a:xfrm>
            <a:off x="3658275" y="791854"/>
            <a:ext cx="1265090" cy="200055"/>
          </a:xfrm>
          <a:prstGeom prst="rect">
            <a:avLst/>
          </a:prstGeom>
        </p:spPr>
        <p:txBody>
          <a:bodyPr wrap="none">
            <a:spAutoFit/>
          </a:bodyPr>
          <a:lstStyle/>
          <a:p>
            <a:r>
              <a:rPr lang="en-US" sz="700" i="1">
                <a:solidFill>
                  <a:srgbClr val="000000"/>
                </a:solidFill>
                <a:latin typeface="Arial" panose="020B0604020202020204" pitchFamily="34" charset="0"/>
                <a:cs typeface="Arial" panose="020B0604020202020204" pitchFamily="34" charset="0"/>
              </a:rPr>
              <a:t>(MARKET + GOVERNMENT)</a:t>
            </a:r>
          </a:p>
        </p:txBody>
      </p:sp>
      <p:sp>
        <p:nvSpPr>
          <p:cNvPr id="37" name="Text Placeholder 2"/>
          <p:cNvSpPr>
            <a:spLocks noGrp="1"/>
          </p:cNvSpPr>
          <p:nvPr>
            <p:ph type="body" idx="15"/>
          </p:nvPr>
        </p:nvSpPr>
        <p:spPr>
          <a:xfrm>
            <a:off x="368808" y="44271"/>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40624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206455938"/>
              </p:ext>
            </p:extLst>
          </p:nvPr>
        </p:nvGraphicFramePr>
        <p:xfrm>
          <a:off x="487575" y="1323398"/>
          <a:ext cx="8316000" cy="1736205"/>
        </p:xfrm>
        <a:graphic>
          <a:graphicData uri="http://schemas.openxmlformats.org/drawingml/2006/table">
            <a:tbl>
              <a:tblPr bandRow="1">
                <a:tableStyleId>{2D5ABB26-0587-4C30-8999-92F81FD0307C}</a:tableStyleId>
              </a:tblPr>
              <a:tblGrid>
                <a:gridCol w="180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1044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tblGrid>
              <a:tr h="360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endParaRPr lang="pt-BR" sz="1000" b="1" i="0" u="none" strike="noStrike" dirty="0">
                        <a:solidFill>
                          <a:schemeClr val="tx1"/>
                        </a:solidFill>
                        <a:latin typeface="Arial"/>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r" fontAlgn="b"/>
                      <a:r>
                        <a:rPr lang="en-US" sz="1000" b="0" u="none" strike="noStrike">
                          <a:solidFill>
                            <a:schemeClr val="tx2"/>
                          </a:solidFill>
                          <a:latin typeface="+mn-lt"/>
                        </a:rPr>
                        <a:t> DIDACTICS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42,324,416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36,846,860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latin typeface="Arial" panose="020B0604020202020204" pitchFamily="34" charset="0"/>
                        </a:rPr>
                        <a:t>1,421,969,832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1,267,073,535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2000">
                <a:tc>
                  <a:txBody>
                    <a:bodyPr/>
                    <a:lstStyle/>
                    <a:p>
                      <a:pPr algn="r" fontAlgn="b"/>
                      <a:r>
                        <a:rPr lang="en-US" sz="1000" b="0" u="none" strike="noStrike">
                          <a:solidFill>
                            <a:schemeClr val="tx2"/>
                          </a:solidFill>
                          <a:latin typeface="+mn-lt"/>
                        </a:rPr>
                        <a:t> GENERAL WORKS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89,044,974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88,081,345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latin typeface="Arial" panose="020B0604020202020204" pitchFamily="34" charset="0"/>
                        </a:rPr>
                        <a:t>1,222,391,591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1,269,011,829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000">
                <a:tc>
                  <a:txBody>
                    <a:bodyPr/>
                    <a:lstStyle/>
                    <a:p>
                      <a:pPr algn="r" fontAlgn="b"/>
                      <a:r>
                        <a:rPr lang="en-US" sz="1000" b="0" u="none" strike="noStrike">
                          <a:solidFill>
                            <a:schemeClr val="tx2"/>
                          </a:solidFill>
                          <a:latin typeface="+mn-lt"/>
                        </a:rPr>
                        <a:t> 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63,409,904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54,143,865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latin typeface="Arial" panose="020B0604020202020204" pitchFamily="34" charset="0"/>
                        </a:rPr>
                        <a:t>624,146,970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535,343,533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2000">
                <a:tc>
                  <a:txBody>
                    <a:bodyPr/>
                    <a:lstStyle/>
                    <a:p>
                      <a:pPr algn="r" fontAlgn="b"/>
                      <a:r>
                        <a:rPr lang="en-US" sz="1000" b="0" u="none" strike="noStrike">
                          <a:solidFill>
                            <a:schemeClr val="tx2"/>
                          </a:solidFill>
                          <a:latin typeface="+mn-lt"/>
                        </a:rPr>
                        <a:t> CTP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14,751,817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14,217,644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latin typeface="Arial" panose="020B0604020202020204" pitchFamily="34" charset="0"/>
                        </a:rPr>
                        <a:t>702,435,564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655,665,258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r" fontAlgn="b"/>
                      <a:r>
                        <a:rPr lang="en-US" sz="1000" b="1" u="none" strike="noStrike">
                          <a:solidFill>
                            <a:schemeClr val="tx2"/>
                          </a:solidFill>
                          <a:latin typeface="+mn-lt"/>
                        </a:rPr>
                        <a:t>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209,531,110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193,289,715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-7.75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1000" b="1"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rgbClr val="000000"/>
                          </a:solidFill>
                          <a:latin typeface="Arial" panose="020B0604020202020204" pitchFamily="34" charset="0"/>
                        </a:rPr>
                        <a:t>3,970,943,957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3,727,094,155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cxnSp>
        <p:nvCxnSpPr>
          <p:cNvPr id="8" name="Straight Connector 7"/>
          <p:cNvCxnSpPr/>
          <p:nvPr/>
        </p:nvCxnSpPr>
        <p:spPr>
          <a:xfrm>
            <a:off x="26153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4360" y="155125"/>
            <a:ext cx="8166672" cy="433917"/>
          </a:xfrm>
        </p:spPr>
        <p:txBody>
          <a:bodyPr/>
          <a:lstStyle/>
          <a:p>
            <a:r>
              <a:rPr lang="en-US"/>
              <a:t>SALES</a:t>
            </a:r>
          </a:p>
        </p:txBody>
      </p:sp>
      <p:grpSp>
        <p:nvGrpSpPr>
          <p:cNvPr id="71" name="Group 70"/>
          <p:cNvGrpSpPr/>
          <p:nvPr/>
        </p:nvGrpSpPr>
        <p:grpSpPr>
          <a:xfrm flipH="1">
            <a:off x="464107" y="683575"/>
            <a:ext cx="170883" cy="432000"/>
            <a:chOff x="1752600" y="1767416"/>
            <a:chExt cx="170883" cy="432000"/>
          </a:xfrm>
        </p:grpSpPr>
        <p:cxnSp>
          <p:nvCxnSpPr>
            <p:cNvPr id="72" name="Straight Connector 71"/>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73" name="Isosceles Triangle 72"/>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TextBox 73"/>
          <p:cNvSpPr txBox="1"/>
          <p:nvPr/>
        </p:nvSpPr>
        <p:spPr>
          <a:xfrm>
            <a:off x="597010" y="761076"/>
            <a:ext cx="6870590" cy="261610"/>
          </a:xfrm>
          <a:prstGeom prst="rect">
            <a:avLst/>
          </a:prstGeom>
          <a:noFill/>
        </p:spPr>
        <p:txBody>
          <a:bodyPr wrap="square" rtlCol="0">
            <a:spAutoFit/>
          </a:bodyPr>
          <a:lstStyle/>
          <a:p>
            <a:r>
              <a:rPr lang="en-US" sz="1100" b="1"/>
              <a:t>TURNOVER AND COPIES SOLD - TOTAL FOR MARKET</a:t>
            </a:r>
          </a:p>
        </p:txBody>
      </p:sp>
      <p:sp>
        <p:nvSpPr>
          <p:cNvPr id="5" name="Rectangle 4"/>
          <p:cNvSpPr/>
          <p:nvPr/>
        </p:nvSpPr>
        <p:spPr>
          <a:xfrm>
            <a:off x="2990286" y="1051597"/>
            <a:ext cx="1770036" cy="246221"/>
          </a:xfrm>
          <a:prstGeom prst="rect">
            <a:avLst/>
          </a:prstGeom>
          <a:solidFill>
            <a:schemeClr val="bg1"/>
          </a:solidFill>
        </p:spPr>
        <p:txBody>
          <a:bodyPr wrap="none" anchor="ctr">
            <a:spAutoFit/>
          </a:bodyPr>
          <a:lstStyle/>
          <a:p>
            <a:pPr algn="ctr"/>
            <a:r>
              <a:rPr lang="en-US" sz="1000" b="1">
                <a:solidFill>
                  <a:schemeClr val="tx2"/>
                </a:solidFill>
              </a:rPr>
              <a:t>COPIES SOLD</a:t>
            </a:r>
          </a:p>
        </p:txBody>
      </p:sp>
      <p:cxnSp>
        <p:nvCxnSpPr>
          <p:cNvPr id="167" name="Straight Connector 166"/>
          <p:cNvCxnSpPr/>
          <p:nvPr/>
        </p:nvCxnSpPr>
        <p:spPr>
          <a:xfrm>
            <a:off x="5985700" y="1174708"/>
            <a:ext cx="252000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6557854" y="1051598"/>
            <a:ext cx="1375698" cy="246221"/>
          </a:xfrm>
          <a:prstGeom prst="rect">
            <a:avLst/>
          </a:prstGeom>
          <a:solidFill>
            <a:schemeClr val="bg1"/>
          </a:solidFill>
        </p:spPr>
        <p:txBody>
          <a:bodyPr wrap="none" anchor="ctr">
            <a:spAutoFit/>
          </a:bodyPr>
          <a:lstStyle/>
          <a:p>
            <a:pPr algn="ctr"/>
            <a:r>
              <a:rPr lang="en-US" sz="1000" b="1">
                <a:solidFill>
                  <a:schemeClr val="tx2"/>
                </a:solidFill>
              </a:rPr>
              <a:t>TURNOVER BRL</a:t>
            </a:r>
          </a:p>
        </p:txBody>
      </p:sp>
      <p:pic>
        <p:nvPicPr>
          <p:cNvPr id="196" name="Picture 1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575" y="1372097"/>
            <a:ext cx="146041" cy="267741"/>
          </a:xfrm>
          <a:prstGeom prst="rect">
            <a:avLst/>
          </a:prstGeom>
        </p:spPr>
      </p:pic>
      <p:pic>
        <p:nvPicPr>
          <p:cNvPr id="210" name="Picture 2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34" y="1372097"/>
            <a:ext cx="146041" cy="267741"/>
          </a:xfrm>
          <a:prstGeom prst="rect">
            <a:avLst/>
          </a:prstGeom>
        </p:spPr>
      </p:pic>
      <p:grpSp>
        <p:nvGrpSpPr>
          <p:cNvPr id="41" name="Group 40"/>
          <p:cNvGrpSpPr/>
          <p:nvPr/>
        </p:nvGrpSpPr>
        <p:grpSpPr>
          <a:xfrm flipH="1">
            <a:off x="464107" y="3065865"/>
            <a:ext cx="170883" cy="432000"/>
            <a:chOff x="1752600" y="1767416"/>
            <a:chExt cx="170883" cy="432000"/>
          </a:xfrm>
        </p:grpSpPr>
        <p:cxnSp>
          <p:nvCxnSpPr>
            <p:cNvPr id="42" name="Straight Connector 41"/>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43" name="Isosceles Triangle 42"/>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43"/>
          <p:cNvSpPr txBox="1"/>
          <p:nvPr/>
        </p:nvSpPr>
        <p:spPr>
          <a:xfrm>
            <a:off x="597008" y="3143366"/>
            <a:ext cx="7908692" cy="261610"/>
          </a:xfrm>
          <a:prstGeom prst="rect">
            <a:avLst/>
          </a:prstGeom>
          <a:noFill/>
        </p:spPr>
        <p:txBody>
          <a:bodyPr wrap="square" rtlCol="0">
            <a:spAutoFit/>
          </a:bodyPr>
          <a:lstStyle/>
          <a:p>
            <a:r>
              <a:rPr lang="en-US" sz="1100" b="1"/>
              <a:t>AVERAGE MARKET PRICE (BRL)</a:t>
            </a:r>
          </a:p>
        </p:txBody>
      </p:sp>
      <p:graphicFrame>
        <p:nvGraphicFramePr>
          <p:cNvPr id="45" name="Tabela 15">
            <a:extLst>
              <a:ext uri="{FF2B5EF4-FFF2-40B4-BE49-F238E27FC236}">
                <a16:creationId xmlns:a16="http://schemas.microsoft.com/office/drawing/2014/main" id="{F41A3FFC-30D2-457E-85B6-0B578C35D190}"/>
              </a:ext>
            </a:extLst>
          </p:cNvPr>
          <p:cNvGraphicFramePr>
            <a:graphicFrameLocks noGrp="1"/>
          </p:cNvGraphicFramePr>
          <p:nvPr>
            <p:extLst>
              <p:ext uri="{D42A27DB-BD31-4B8C-83A1-F6EECF244321}">
                <p14:modId xmlns:p14="http://schemas.microsoft.com/office/powerpoint/2010/main" val="350000139"/>
              </p:ext>
            </p:extLst>
          </p:nvPr>
        </p:nvGraphicFramePr>
        <p:xfrm>
          <a:off x="480950" y="3401086"/>
          <a:ext cx="4932000" cy="1621485"/>
        </p:xfrm>
        <a:graphic>
          <a:graphicData uri="http://schemas.openxmlformats.org/drawingml/2006/table">
            <a:tbl>
              <a:tblPr bandRow="1">
                <a:tableStyleId>{2D5ABB26-0587-4C30-8999-92F81FD0307C}</a:tableStyleId>
              </a:tblPr>
              <a:tblGrid>
                <a:gridCol w="180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tblGrid>
              <a:tr h="324000">
                <a:tc>
                  <a:txBody>
                    <a:bodyPr/>
                    <a:lstStyle/>
                    <a:p>
                      <a:pPr algn="l" rtl="0" fontAlgn="ctr"/>
                      <a:endParaRPr lang="pt-BR" sz="1100" b="0" i="0" u="none" strike="noStrike" baseline="0" dirty="0">
                        <a:solidFill>
                          <a:schemeClr val="tx2"/>
                        </a:solidFill>
                        <a:latin typeface="Arial"/>
                        <a:cs typeface="Arial" panose="020B0604020202020204" pitchFamily="34" charset="0"/>
                      </a:endParaRPr>
                    </a:p>
                    <a:p>
                      <a:pPr algn="l" rtl="0" fontAlgn="ctr"/>
                      <a:endParaRPr lang="pt-BR" sz="1100" b="0" i="0" u="none" strike="noStrike" baseline="0" dirty="0">
                        <a:solidFill>
                          <a:schemeClr val="tx2"/>
                        </a:solidFill>
                        <a:latin typeface="Arial"/>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000" b="1" i="0" u="none" strike="noStrike">
                          <a:solidFill>
                            <a:schemeClr val="bg1"/>
                          </a:solidFill>
                          <a:latin typeface="Arial" panose="020B0604020202020204" pitchFamily="34" charset="0"/>
                          <a:cs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000" b="1" u="none" strike="noStrike">
                          <a:solidFill>
                            <a:schemeClr val="bg1"/>
                          </a:solidFill>
                        </a:rPr>
                        <a:t>VAR.</a:t>
                      </a:r>
                      <a:r>
                        <a:rPr lang="en-US" sz="1000" b="1" u="none" strike="noStrike">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8000">
                <a:tc>
                  <a:txBody>
                    <a:bodyPr/>
                    <a:lstStyle/>
                    <a:p>
                      <a:pPr algn="l" rtl="0" fontAlgn="b"/>
                      <a:endParaRPr lang="pt-BR" sz="700" b="1" i="0" u="none" strike="noStrike" dirty="0">
                        <a:solidFill>
                          <a:schemeClr val="tx2"/>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5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pt-BR" sz="7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4000">
                <a:tc>
                  <a:txBody>
                    <a:bodyPr/>
                    <a:lstStyle/>
                    <a:p>
                      <a:pPr algn="r" fontAlgn="b"/>
                      <a:r>
                        <a:rPr lang="en-US" sz="1000" b="0" u="none" strike="noStrike">
                          <a:solidFill>
                            <a:schemeClr val="tx2"/>
                          </a:solidFill>
                          <a:latin typeface="+mn-lt"/>
                        </a:rPr>
                        <a:t> DIDACTICS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4000">
                <a:tc>
                  <a:txBody>
                    <a:bodyPr/>
                    <a:lstStyle/>
                    <a:p>
                      <a:pPr algn="r" fontAlgn="b"/>
                      <a:r>
                        <a:rPr lang="en-US" sz="1000" b="0" u="none" strike="noStrike">
                          <a:solidFill>
                            <a:schemeClr val="tx2"/>
                          </a:solidFill>
                          <a:latin typeface="+mn-lt"/>
                        </a:rPr>
                        <a:t> GENERAL WORKS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14.4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4000">
                <a:tc>
                  <a:txBody>
                    <a:bodyPr/>
                    <a:lstStyle/>
                    <a:p>
                      <a:pPr algn="r" fontAlgn="b"/>
                      <a:r>
                        <a:rPr lang="en-US" sz="1000" b="0" u="none" strike="noStrike">
                          <a:solidFill>
                            <a:schemeClr val="tx2"/>
                          </a:solidFill>
                          <a:latin typeface="+mn-lt"/>
                        </a:rPr>
                        <a:t> 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4000">
                <a:tc>
                  <a:txBody>
                    <a:bodyPr/>
                    <a:lstStyle/>
                    <a:p>
                      <a:pPr algn="r" fontAlgn="b"/>
                      <a:r>
                        <a:rPr lang="en-US" sz="1000" b="0" u="none" strike="noStrike">
                          <a:solidFill>
                            <a:schemeClr val="tx2"/>
                          </a:solidFill>
                          <a:latin typeface="+mn-lt"/>
                        </a:rPr>
                        <a:t> CTP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46.1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latin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4000">
                <a:tc>
                  <a:txBody>
                    <a:bodyPr/>
                    <a:lstStyle/>
                    <a:p>
                      <a:pPr algn="r" fontAlgn="b"/>
                      <a:r>
                        <a:rPr lang="en-US" sz="1000" b="1" u="none" strike="noStrike">
                          <a:solidFill>
                            <a:schemeClr val="tx2"/>
                          </a:solidFill>
                          <a:latin typeface="+mn-lt"/>
                        </a:rPr>
                        <a:t>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19.0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19.3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a:solidFill>
                            <a:srgbClr val="000000"/>
                          </a:solidFill>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044" y="3437959"/>
            <a:ext cx="146041" cy="267741"/>
          </a:xfrm>
          <a:prstGeom prst="rect">
            <a:avLst/>
          </a:prstGeom>
        </p:spPr>
      </p:pic>
      <p:cxnSp>
        <p:nvCxnSpPr>
          <p:cNvPr id="52" name="Straight Connector 51"/>
          <p:cNvCxnSpPr/>
          <p:nvPr/>
        </p:nvCxnSpPr>
        <p:spPr>
          <a:xfrm>
            <a:off x="2566987" y="3651521"/>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624262" y="3651521"/>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566987"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624262"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43600" y="1590675"/>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00875" y="1590675"/>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Text Placeholder 2"/>
          <p:cNvSpPr>
            <a:spLocks noGrp="1"/>
          </p:cNvSpPr>
          <p:nvPr>
            <p:ph type="body" idx="15"/>
          </p:nvPr>
        </p:nvSpPr>
        <p:spPr>
          <a:xfrm>
            <a:off x="448293" y="55226"/>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22870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5125"/>
            <a:ext cx="8166672" cy="433917"/>
          </a:xfrm>
        </p:spPr>
        <p:txBody>
          <a:bodyPr/>
          <a:lstStyle/>
          <a:p>
            <a:r>
              <a:rPr lang="en-US"/>
              <a:t>CHANNELS</a:t>
            </a:r>
          </a:p>
        </p:txBody>
      </p:sp>
      <p:graphicFrame>
        <p:nvGraphicFramePr>
          <p:cNvPr id="24" name="Table 23"/>
          <p:cNvGraphicFramePr>
            <a:graphicFrameLocks noGrp="1"/>
          </p:cNvGraphicFramePr>
          <p:nvPr>
            <p:extLst>
              <p:ext uri="{D42A27DB-BD31-4B8C-83A1-F6EECF244321}">
                <p14:modId xmlns:p14="http://schemas.microsoft.com/office/powerpoint/2010/main" val="590133738"/>
              </p:ext>
            </p:extLst>
          </p:nvPr>
        </p:nvGraphicFramePr>
        <p:xfrm>
          <a:off x="533400" y="1074870"/>
          <a:ext cx="7868764" cy="3526680"/>
        </p:xfrm>
        <a:graphic>
          <a:graphicData uri="http://schemas.openxmlformats.org/drawingml/2006/table">
            <a:tbl>
              <a:tblPr>
                <a:tableStyleId>{2D5ABB26-0587-4C30-8999-92F81FD0307C}</a:tableStyleId>
              </a:tblPr>
              <a:tblGrid>
                <a:gridCol w="3116764">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tblGrid>
              <a:tr h="360000">
                <a:tc>
                  <a:txBody>
                    <a:bodyPr/>
                    <a:lstStyle/>
                    <a:p>
                      <a:pPr algn="l" fontAlgn="ctr"/>
                      <a:r>
                        <a:rPr lang="en-US" sz="900" b="1" u="none" strike="noStrike"/>
                        <a:t> </a:t>
                      </a:r>
                    </a:p>
                  </a:txBody>
                  <a:tcPr marL="4443" marR="4443" marT="4443" marB="0" anchor="ctr"/>
                </a:tc>
                <a:tc>
                  <a:txBody>
                    <a:bodyPr/>
                    <a:lstStyle/>
                    <a:p>
                      <a:pPr algn="ctr" fontAlgn="ctr"/>
                      <a:r>
                        <a:rPr lang="en-US" sz="1000" b="1" u="none" strike="noStrike">
                          <a:solidFill>
                            <a:schemeClr val="bg1"/>
                          </a:solidFill>
                        </a:rPr>
                        <a:t>Copies Sold</a:t>
                      </a:r>
                    </a:p>
                  </a:txBody>
                  <a:tcPr marL="4443" marR="4443" marT="4443" marB="0" anchor="ctr">
                    <a:solidFill>
                      <a:schemeClr val="tx1"/>
                    </a:solidFill>
                  </a:tcPr>
                </a:tc>
                <a:tc>
                  <a:txBody>
                    <a:bodyPr/>
                    <a:lstStyle/>
                    <a:p>
                      <a:pPr algn="ctr" fontAlgn="ctr"/>
                      <a:r>
                        <a:rPr lang="en-US" sz="1000" b="1" u="none" strike="noStrike">
                          <a:solidFill>
                            <a:schemeClr val="bg1"/>
                          </a:solidFill>
                        </a:rPr>
                        <a:t>Participation %</a:t>
                      </a:r>
                    </a:p>
                  </a:txBody>
                  <a:tcPr marL="4443" marR="4443" marT="4443" marB="0" anchor="ctr">
                    <a:solidFill>
                      <a:schemeClr val="tx1"/>
                    </a:solidFill>
                  </a:tcPr>
                </a:tc>
                <a:tc>
                  <a:txBody>
                    <a:bodyPr/>
                    <a:lstStyle/>
                    <a:p>
                      <a:pPr algn="l" rtl="0" fontAlgn="ctr"/>
                      <a:endParaRPr lang="pt-BR" sz="1000" b="1" i="0" u="none" strike="noStrike" dirty="0">
                        <a:solidFill>
                          <a:schemeClr val="bg1"/>
                        </a:solidFill>
                        <a:effectLst/>
                        <a:latin typeface="Arial" panose="020B0604020202020204" pitchFamily="34" charset="0"/>
                      </a:endParaRPr>
                    </a:p>
                  </a:txBody>
                  <a:tcPr marL="4443" marR="4443" marT="4443" marB="0" anchor="ctr">
                    <a:solidFill>
                      <a:schemeClr val="bg1"/>
                    </a:solidFill>
                  </a:tcPr>
                </a:tc>
                <a:tc>
                  <a:txBody>
                    <a:bodyPr/>
                    <a:lstStyle/>
                    <a:p>
                      <a:pPr algn="ctr" fontAlgn="ctr"/>
                      <a:r>
                        <a:rPr lang="en-US" sz="1000" b="1" i="0" u="none" strike="noStrike">
                          <a:solidFill>
                            <a:schemeClr val="bg1"/>
                          </a:solidFill>
                          <a:latin typeface="+mn-lt"/>
                        </a:rPr>
                        <a:t>Turnover</a:t>
                      </a:r>
                    </a:p>
                  </a:txBody>
                  <a:tcPr marL="4443" marR="4443" marT="4443" marB="0" anchor="ctr">
                    <a:solidFill>
                      <a:schemeClr val="tx1"/>
                    </a:solidFill>
                  </a:tcPr>
                </a:tc>
                <a:tc>
                  <a:txBody>
                    <a:bodyPr/>
                    <a:lstStyle/>
                    <a:p>
                      <a:pPr algn="ctr" fontAlgn="ctr"/>
                      <a:r>
                        <a:rPr lang="en-US" sz="1000" b="1" u="none" strike="noStrike">
                          <a:solidFill>
                            <a:schemeClr val="bg1"/>
                          </a:solidFill>
                        </a:rPr>
                        <a:t>Participation %</a:t>
                      </a:r>
                    </a:p>
                  </a:txBody>
                  <a:tcPr marL="4443" marR="4443" marT="4443" marB="0" anchor="ctr">
                    <a:solidFill>
                      <a:schemeClr val="tx1"/>
                    </a:solidFill>
                  </a:tcPr>
                </a:tc>
                <a:extLst>
                  <a:ext uri="{0D108BD9-81ED-4DB2-BD59-A6C34878D82A}">
                    <a16:rowId xmlns:a16="http://schemas.microsoft.com/office/drawing/2014/main" val="10000"/>
                  </a:ext>
                </a:extLst>
              </a:tr>
              <a:tr h="72000">
                <a:tc>
                  <a:txBody>
                    <a:bodyPr/>
                    <a:lstStyle/>
                    <a:p>
                      <a:pPr algn="l" rtl="0" fontAlgn="ctr"/>
                      <a:endParaRPr lang="pt-BR" sz="700" b="0" i="0" u="none" strike="noStrike" dirty="0">
                        <a:solidFill>
                          <a:schemeClr val="tx2"/>
                        </a:solidFill>
                        <a:effectLst/>
                        <a:latin typeface="+mn-lt"/>
                      </a:endParaRPr>
                    </a:p>
                  </a:txBody>
                  <a:tcPr marL="0" marR="0" marT="0" marB="0" anchor="ctr"/>
                </a:tc>
                <a:tc>
                  <a:txBody>
                    <a:bodyPr/>
                    <a:lstStyle/>
                    <a:p>
                      <a:pPr algn="l" rtl="0" fontAlgn="ctr"/>
                      <a:endParaRPr lang="pt-BR" sz="700" b="0" i="0" u="none" strike="noStrike" dirty="0">
                        <a:solidFill>
                          <a:schemeClr val="tx2"/>
                        </a:solidFill>
                        <a:effectLst/>
                        <a:latin typeface="+mn-lt"/>
                      </a:endParaRPr>
                    </a:p>
                  </a:txBody>
                  <a:tcPr marL="0" marR="0" marT="0" marB="0" anchor="ctr"/>
                </a:tc>
                <a:tc>
                  <a:txBody>
                    <a:bodyPr/>
                    <a:lstStyle/>
                    <a:p>
                      <a:pPr algn="l" rtl="0" fontAlgn="ctr"/>
                      <a:endParaRPr lang="pt-BR" sz="700" b="0" i="0" u="none" strike="noStrike" dirty="0">
                        <a:solidFill>
                          <a:schemeClr val="tx2"/>
                        </a:solidFill>
                        <a:effectLst/>
                        <a:latin typeface="+mn-lt"/>
                      </a:endParaRPr>
                    </a:p>
                  </a:txBody>
                  <a:tcPr marL="0" marR="0" marT="0" marB="0" anchor="ctr"/>
                </a:tc>
                <a:tc>
                  <a:txBody>
                    <a:bodyPr/>
                    <a:lstStyle/>
                    <a:p>
                      <a:pPr algn="l" rtl="0" fontAlgn="ctr"/>
                      <a:endParaRPr lang="pt-BR" sz="700" b="0" i="0" u="none" strike="noStrike" dirty="0">
                        <a:solidFill>
                          <a:schemeClr val="tx2"/>
                        </a:solidFill>
                        <a:effectLst/>
                        <a:latin typeface="Arial" panose="020B0604020202020204" pitchFamily="34" charset="0"/>
                      </a:endParaRPr>
                    </a:p>
                  </a:txBody>
                  <a:tcPr marL="0" marR="0" marT="0" marB="0" anchor="ctr">
                    <a:solidFill>
                      <a:schemeClr val="bg1"/>
                    </a:solidFill>
                  </a:tcPr>
                </a:tc>
                <a:tc>
                  <a:txBody>
                    <a:bodyPr/>
                    <a:lstStyle/>
                    <a:p>
                      <a:pPr algn="l" rtl="0" fontAlgn="ctr"/>
                      <a:endParaRPr lang="pt-BR" sz="700" b="0" i="0" u="none" strike="noStrike" dirty="0">
                        <a:solidFill>
                          <a:schemeClr val="tx2"/>
                        </a:solidFill>
                        <a:effectLst/>
                        <a:latin typeface="+mn-lt"/>
                      </a:endParaRPr>
                    </a:p>
                  </a:txBody>
                  <a:tcPr marL="0" marR="0" marT="0" marB="0" anchor="ctr"/>
                </a:tc>
                <a:tc>
                  <a:txBody>
                    <a:bodyPr/>
                    <a:lstStyle/>
                    <a:p>
                      <a:pPr algn="l" rtl="0" fontAlgn="ctr"/>
                      <a:endParaRPr lang="pt-BR" sz="700" b="0" i="0" u="none" strike="noStrike" dirty="0">
                        <a:solidFill>
                          <a:schemeClr val="tx2"/>
                        </a:solidFill>
                        <a:effectLst/>
                        <a:latin typeface="+mn-lt"/>
                      </a:endParaRPr>
                    </a:p>
                  </a:txBody>
                  <a:tcPr marL="0" marR="0" marT="0" marB="0" anchor="ctr"/>
                </a:tc>
                <a:extLst>
                  <a:ext uri="{0D108BD9-81ED-4DB2-BD59-A6C34878D82A}">
                    <a16:rowId xmlns:a16="http://schemas.microsoft.com/office/drawing/2014/main" val="10001"/>
                  </a:ext>
                </a:extLst>
              </a:tr>
              <a:tr h="180000">
                <a:tc>
                  <a:txBody>
                    <a:bodyPr/>
                    <a:lstStyle/>
                    <a:p>
                      <a:pPr algn="l" fontAlgn="b"/>
                      <a:r>
                        <a:rPr lang="en-US" sz="1000" b="0" i="0" u="none" strike="noStrike">
                          <a:solidFill>
                            <a:schemeClr val="tx2"/>
                          </a:solidFill>
                          <a:latin typeface="+mn-lt"/>
                        </a:rPr>
                        <a:t> Bookstores</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56,627,538</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29.30</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1,130,433,911</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30.33</a:t>
                      </a:r>
                    </a:p>
                  </a:txBody>
                  <a:tcPr marL="9525" marR="9525" marT="9525" marB="0" anchor="ctr">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2"/>
                  </a:ext>
                </a:extLst>
              </a:tr>
              <a:tr h="180000">
                <a:tc>
                  <a:txBody>
                    <a:bodyPr/>
                    <a:lstStyle/>
                    <a:p>
                      <a:pPr algn="l" fontAlgn="b"/>
                      <a:r>
                        <a:rPr lang="en-US" sz="1000" b="0" i="0" u="none" strike="noStrike">
                          <a:solidFill>
                            <a:schemeClr val="tx2"/>
                          </a:solidFill>
                          <a:latin typeface="+mn-lt"/>
                        </a:rPr>
                        <a:t> Exclusively virtual bookstores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53,520,361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27.69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923,369,748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24.77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l" fontAlgn="b"/>
                      <a:r>
                        <a:rPr lang="en-US" sz="1000" b="0" i="0" u="none" strike="noStrike">
                          <a:solidFill>
                            <a:schemeClr val="tx2"/>
                          </a:solidFill>
                          <a:latin typeface="+mn-lt"/>
                        </a:rPr>
                        <a:t> Distributors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30,847,938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15.96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708,636,993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19.01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180000">
                <a:tc>
                  <a:txBody>
                    <a:bodyPr/>
                    <a:lstStyle/>
                    <a:p>
                      <a:pPr algn="l" fontAlgn="b"/>
                      <a:r>
                        <a:rPr lang="en-US" sz="1000" b="0" i="0" u="none" strike="noStrike">
                          <a:solidFill>
                            <a:schemeClr val="tx2"/>
                          </a:solidFill>
                          <a:latin typeface="+mn-lt"/>
                        </a:rPr>
                        <a:t> Schools and Colleges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10,758,572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5.57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337,340,629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9.05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180000">
                <a:tc>
                  <a:txBody>
                    <a:bodyPr/>
                    <a:lstStyle/>
                    <a:p>
                      <a:pPr algn="l" fontAlgn="b"/>
                      <a:r>
                        <a:rPr lang="en-US" sz="1000" b="0" i="0" u="none" strike="noStrike">
                          <a:solidFill>
                            <a:schemeClr val="tx2"/>
                          </a:solidFill>
                          <a:latin typeface="+mn-lt"/>
                        </a:rPr>
                        <a:t> Internet – Marketplace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5,212,159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2.70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300,811,797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8.07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6"/>
                  </a:ext>
                </a:extLst>
              </a:tr>
              <a:tr h="180000">
                <a:tc>
                  <a:txBody>
                    <a:bodyPr/>
                    <a:lstStyle/>
                    <a:p>
                      <a:pPr algn="l" fontAlgn="b"/>
                      <a:r>
                        <a:rPr lang="en-US" sz="1000" b="0" i="0" u="none" strike="noStrike">
                          <a:solidFill>
                            <a:schemeClr val="tx2"/>
                          </a:solidFill>
                          <a:latin typeface="+mn-lt"/>
                        </a:rPr>
                        <a:t> Churches and Temples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8,698,156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4.50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81,065,436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2.18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7"/>
                  </a:ext>
                </a:extLst>
              </a:tr>
              <a:tr h="180000">
                <a:tc>
                  <a:txBody>
                    <a:bodyPr/>
                    <a:lstStyle/>
                    <a:p>
                      <a:pPr algn="l" fontAlgn="b"/>
                      <a:r>
                        <a:rPr lang="en-US" sz="1000" b="0" i="0" u="none" strike="noStrike">
                          <a:solidFill>
                            <a:schemeClr val="tx2"/>
                          </a:solidFill>
                          <a:latin typeface="+mn-lt"/>
                        </a:rPr>
                        <a:t> Door-to-door and catalog</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8,597,102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4.45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75,373,850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2.02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8"/>
                  </a:ext>
                </a:extLst>
              </a:tr>
              <a:tr h="180000">
                <a:tc>
                  <a:txBody>
                    <a:bodyPr/>
                    <a:lstStyle/>
                    <a:p>
                      <a:pPr algn="l" fontAlgn="b"/>
                      <a:r>
                        <a:rPr lang="en-US" sz="1000" b="0" i="0" u="none" strike="noStrike">
                          <a:solidFill>
                            <a:schemeClr val="tx2"/>
                          </a:solidFill>
                          <a:latin typeface="+mn-lt"/>
                        </a:rPr>
                        <a:t> Clube do Livro</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4,667,749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2.41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36,155,523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0.97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9"/>
                  </a:ext>
                </a:extLst>
              </a:tr>
              <a:tr h="180000">
                <a:tc>
                  <a:txBody>
                    <a:bodyPr/>
                    <a:lstStyle/>
                    <a:p>
                      <a:pPr algn="l" fontAlgn="b"/>
                      <a:r>
                        <a:rPr lang="en-US" sz="1000" b="0" i="0" u="none" strike="noStrike">
                          <a:solidFill>
                            <a:schemeClr val="tx2"/>
                          </a:solidFill>
                          <a:latin typeface="+mn-lt"/>
                        </a:rPr>
                        <a:t> Companies </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5,382,205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2.78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29,493,451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0.79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0"/>
                  </a:ext>
                </a:extLst>
              </a:tr>
              <a:tr h="180000">
                <a:tc>
                  <a:txBody>
                    <a:bodyPr/>
                    <a:lstStyle/>
                    <a:p>
                      <a:pPr algn="l" fontAlgn="b"/>
                      <a:r>
                        <a:rPr lang="en-US" sz="1000" b="0" i="0" u="none" strike="noStrike">
                          <a:solidFill>
                            <a:schemeClr val="tx2"/>
                          </a:solidFill>
                          <a:latin typeface="+mn-lt"/>
                        </a:rPr>
                        <a:t> Supermarket</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3,288,746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1.70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25,145,590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0.67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1"/>
                  </a:ext>
                </a:extLst>
              </a:tr>
              <a:tr h="180000">
                <a:tc>
                  <a:txBody>
                    <a:bodyPr/>
                    <a:lstStyle/>
                    <a:p>
                      <a:pPr algn="l" fontAlgn="b"/>
                      <a:r>
                        <a:rPr lang="en-US" sz="1000" b="0" i="0" u="none" strike="noStrike">
                          <a:solidFill>
                            <a:schemeClr val="tx2"/>
                          </a:solidFill>
                          <a:latin typeface="+mn-lt"/>
                        </a:rPr>
                        <a:t> Private Libraries </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220,495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0.11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16,794,554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0.45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2"/>
                  </a:ext>
                </a:extLst>
              </a:tr>
              <a:tr h="180000">
                <a:tc>
                  <a:txBody>
                    <a:bodyPr/>
                    <a:lstStyle/>
                    <a:p>
                      <a:pPr algn="l" fontAlgn="b"/>
                      <a:r>
                        <a:rPr lang="en-US" sz="1000" b="0" i="0" u="none" strike="noStrike">
                          <a:solidFill>
                            <a:schemeClr val="tx2"/>
                          </a:solidFill>
                          <a:latin typeface="+mn-lt"/>
                        </a:rPr>
                        <a:t> Export</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359,214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0.19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11,430,383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0.31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3"/>
                  </a:ext>
                </a:extLst>
              </a:tr>
              <a:tr h="180000">
                <a:tc>
                  <a:txBody>
                    <a:bodyPr/>
                    <a:lstStyle/>
                    <a:p>
                      <a:pPr algn="l" fontAlgn="b"/>
                      <a:r>
                        <a:rPr lang="en-US" sz="1000" b="0" i="0" u="none" strike="noStrike">
                          <a:solidFill>
                            <a:schemeClr val="tx2"/>
                          </a:solidFill>
                          <a:latin typeface="+mn-lt"/>
                        </a:rPr>
                        <a:t> Newsstands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1,020,010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0.53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5,907,698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0.16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4"/>
                  </a:ext>
                </a:extLst>
              </a:tr>
              <a:tr h="180000">
                <a:tc>
                  <a:txBody>
                    <a:bodyPr/>
                    <a:lstStyle/>
                    <a:p>
                      <a:pPr algn="l" fontAlgn="b"/>
                      <a:r>
                        <a:rPr lang="en-US" sz="1000" b="0" i="0" u="none" strike="noStrike">
                          <a:solidFill>
                            <a:schemeClr val="tx2"/>
                          </a:solidFill>
                          <a:latin typeface="+mn-lt"/>
                        </a:rPr>
                        <a:t> Direct Marketing (Direct Mail, Mail)</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216,166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0.11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5,616,993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5"/>
                  </a:ext>
                </a:extLst>
              </a:tr>
              <a:tr h="180000">
                <a:tc>
                  <a:txBody>
                    <a:bodyPr/>
                    <a:lstStyle/>
                    <a:p>
                      <a:pPr algn="l" fontAlgn="b"/>
                      <a:r>
                        <a:rPr lang="en-US" sz="1000" b="0" i="0" u="none" strike="noStrike">
                          <a:solidFill>
                            <a:schemeClr val="tx2"/>
                          </a:solidFill>
                          <a:latin typeface="+mn-lt"/>
                        </a:rPr>
                        <a:t> Book Fairs/Exhibition</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132,103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0.07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1,609,451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0.04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6"/>
                  </a:ext>
                </a:extLst>
              </a:tr>
              <a:tr h="180000">
                <a:tc>
                  <a:txBody>
                    <a:bodyPr/>
                    <a:lstStyle/>
                    <a:p>
                      <a:pPr algn="l" fontAlgn="b"/>
                      <a:r>
                        <a:rPr lang="en-US" sz="1000" b="0" i="0" u="none" strike="noStrike">
                          <a:solidFill>
                            <a:schemeClr val="tx2"/>
                          </a:solidFill>
                          <a:latin typeface="+mn-lt"/>
                        </a:rPr>
                        <a:t>Others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3,741,199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1.94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b"/>
                      <a:r>
                        <a:rPr lang="en-US" sz="1000" b="0" i="0" u="none" strike="noStrike">
                          <a:solidFill>
                            <a:schemeClr val="tx2"/>
                          </a:solidFill>
                          <a:latin typeface="+mn-lt"/>
                        </a:rPr>
                        <a:t>37,908,149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0" i="0" u="none" strike="noStrike">
                          <a:solidFill>
                            <a:schemeClr val="tx2"/>
                          </a:solidFill>
                          <a:latin typeface="+mn-lt"/>
                        </a:rPr>
                        <a:t>1.02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7"/>
                  </a:ext>
                </a:extLst>
              </a:tr>
              <a:tr h="180000">
                <a:tc>
                  <a:txBody>
                    <a:bodyPr/>
                    <a:lstStyle/>
                    <a:p>
                      <a:pPr algn="l" fontAlgn="b"/>
                      <a:r>
                        <a:rPr lang="en-US" sz="1000" b="1" i="0" u="none" strike="noStrike">
                          <a:solidFill>
                            <a:schemeClr val="tx2"/>
                          </a:solidFill>
                          <a:latin typeface="+mn-lt"/>
                        </a:rPr>
                        <a:t>TOTAL</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1" i="0" u="none" strike="noStrike">
                          <a:solidFill>
                            <a:schemeClr val="tx2"/>
                          </a:solidFill>
                          <a:latin typeface="+mn-lt"/>
                        </a:rPr>
                        <a:t>193,289,715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1" i="0" u="none" strike="noStrike">
                          <a:solidFill>
                            <a:schemeClr val="tx2"/>
                          </a:solidFill>
                          <a:latin typeface="+mn-lt"/>
                        </a:rPr>
                        <a:t>100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1" i="0" u="none" strike="noStrike" dirty="0">
                        <a:solidFill>
                          <a:schemeClr val="tx2"/>
                        </a:solidFill>
                        <a:effectLst/>
                        <a:latin typeface="+mn-lt"/>
                      </a:endParaRPr>
                    </a:p>
                  </a:txBody>
                  <a:tcPr marL="0" marR="0" marT="0" marB="0" anchor="ctr">
                    <a:solidFill>
                      <a:schemeClr val="bg1"/>
                    </a:solidFill>
                  </a:tcPr>
                </a:tc>
                <a:tc>
                  <a:txBody>
                    <a:bodyPr/>
                    <a:lstStyle/>
                    <a:p>
                      <a:pPr algn="ctr" fontAlgn="b"/>
                      <a:r>
                        <a:rPr lang="en-US" sz="1000" b="1" i="0" u="none" strike="noStrike">
                          <a:solidFill>
                            <a:schemeClr val="tx2"/>
                          </a:solidFill>
                          <a:latin typeface="+mn-lt"/>
                        </a:rPr>
                        <a:t>3,727,094,155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
                      <a:r>
                        <a:rPr lang="en-US" sz="1000" b="1" i="0" u="none" strike="noStrike">
                          <a:solidFill>
                            <a:schemeClr val="tx2"/>
                          </a:solidFill>
                          <a:latin typeface="+mn-lt"/>
                        </a:rPr>
                        <a:t>100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pSp>
        <p:nvGrpSpPr>
          <p:cNvPr id="9" name="Group 8"/>
          <p:cNvGrpSpPr/>
          <p:nvPr/>
        </p:nvGrpSpPr>
        <p:grpSpPr>
          <a:xfrm flipH="1">
            <a:off x="464107" y="683575"/>
            <a:ext cx="170883" cy="432000"/>
            <a:chOff x="1752600" y="1767416"/>
            <a:chExt cx="170883" cy="432000"/>
          </a:xfrm>
        </p:grpSpPr>
        <p:cxnSp>
          <p:nvCxnSpPr>
            <p:cNvPr id="10" name="Straight Connector 9"/>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597010" y="761076"/>
            <a:ext cx="6870590" cy="261610"/>
          </a:xfrm>
          <a:prstGeom prst="rect">
            <a:avLst/>
          </a:prstGeom>
          <a:noFill/>
        </p:spPr>
        <p:txBody>
          <a:bodyPr wrap="square" rtlCol="0">
            <a:spAutoFit/>
          </a:bodyPr>
          <a:lstStyle/>
          <a:p>
            <a:r>
              <a:rPr lang="en-US" sz="1100" b="1"/>
              <a:t>SALES CHANNELS 2020</a:t>
            </a:r>
          </a:p>
        </p:txBody>
      </p:sp>
      <p:sp>
        <p:nvSpPr>
          <p:cNvPr id="13" name="Text Placeholder 2"/>
          <p:cNvSpPr>
            <a:spLocks noGrp="1"/>
          </p:cNvSpPr>
          <p:nvPr>
            <p:ph type="body" idx="15"/>
          </p:nvPr>
        </p:nvSpPr>
        <p:spPr>
          <a:xfrm>
            <a:off x="384986" y="39896"/>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37042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5125"/>
            <a:ext cx="8166672" cy="433917"/>
          </a:xfrm>
        </p:spPr>
        <p:txBody>
          <a:bodyPr/>
          <a:lstStyle/>
          <a:p>
            <a:r>
              <a:rPr lang="en-US"/>
              <a:t>CHANNELS</a:t>
            </a:r>
          </a:p>
        </p:txBody>
      </p:sp>
      <p:graphicFrame>
        <p:nvGraphicFramePr>
          <p:cNvPr id="24" name="Table 23"/>
          <p:cNvGraphicFramePr>
            <a:graphicFrameLocks noGrp="1"/>
          </p:cNvGraphicFramePr>
          <p:nvPr>
            <p:extLst>
              <p:ext uri="{D42A27DB-BD31-4B8C-83A1-F6EECF244321}">
                <p14:modId xmlns:p14="http://schemas.microsoft.com/office/powerpoint/2010/main" val="175964520"/>
              </p:ext>
            </p:extLst>
          </p:nvPr>
        </p:nvGraphicFramePr>
        <p:xfrm>
          <a:off x="533400" y="1074870"/>
          <a:ext cx="7868764" cy="3572400"/>
        </p:xfrm>
        <a:graphic>
          <a:graphicData uri="http://schemas.openxmlformats.org/drawingml/2006/table">
            <a:tbl>
              <a:tblPr>
                <a:tableStyleId>{2D5ABB26-0587-4C30-8999-92F81FD0307C}</a:tableStyleId>
              </a:tblPr>
              <a:tblGrid>
                <a:gridCol w="3116764">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tblGrid>
              <a:tr h="360000">
                <a:tc>
                  <a:txBody>
                    <a:bodyPr/>
                    <a:lstStyle/>
                    <a:p>
                      <a:pPr algn="l" fontAlgn="ctr"/>
                      <a:r>
                        <a:rPr lang="en-US" sz="1000" b="1" u="none" strike="noStrike">
                          <a:latin typeface="+mn-lt"/>
                        </a:rPr>
                        <a:t> </a:t>
                      </a:r>
                    </a:p>
                  </a:txBody>
                  <a:tcPr marL="4443" marR="4443" marT="4443" marB="0" anchor="ctr"/>
                </a:tc>
                <a:tc>
                  <a:txBody>
                    <a:bodyPr/>
                    <a:lstStyle/>
                    <a:p>
                      <a:pPr algn="ctr" fontAlgn="ctr"/>
                      <a:r>
                        <a:rPr lang="en-US" sz="1000" b="1" u="none" strike="noStrike">
                          <a:solidFill>
                            <a:schemeClr val="bg1"/>
                          </a:solidFill>
                          <a:latin typeface="+mn-lt"/>
                        </a:rPr>
                        <a:t>2019</a:t>
                      </a:r>
                    </a:p>
                  </a:txBody>
                  <a:tcPr marL="4443" marR="4443" marT="4443" marB="0" anchor="ctr">
                    <a:solidFill>
                      <a:schemeClr val="tx1"/>
                    </a:solidFill>
                  </a:tcPr>
                </a:tc>
                <a:tc>
                  <a:txBody>
                    <a:bodyPr/>
                    <a:lstStyle/>
                    <a:p>
                      <a:pPr algn="ctr" fontAlgn="ctr"/>
                      <a:r>
                        <a:rPr lang="en-US" sz="1000" b="1" u="none" strike="noStrike">
                          <a:solidFill>
                            <a:schemeClr val="bg1"/>
                          </a:solidFill>
                          <a:latin typeface="+mn-lt"/>
                        </a:rPr>
                        <a:t>Participation %</a:t>
                      </a:r>
                    </a:p>
                  </a:txBody>
                  <a:tcPr marL="4443" marR="4443" marT="4443" marB="0" anchor="ctr">
                    <a:solidFill>
                      <a:schemeClr val="tx1"/>
                    </a:solidFill>
                  </a:tcPr>
                </a:tc>
                <a:tc>
                  <a:txBody>
                    <a:bodyPr/>
                    <a:lstStyle/>
                    <a:p>
                      <a:pPr algn="l" rtl="0" fontAlgn="ctr"/>
                      <a:endParaRPr lang="pt-BR" sz="1000" b="1" i="0" u="none" strike="noStrike" dirty="0">
                        <a:solidFill>
                          <a:schemeClr val="bg1"/>
                        </a:solidFill>
                        <a:effectLst/>
                        <a:latin typeface="+mn-lt"/>
                      </a:endParaRPr>
                    </a:p>
                  </a:txBody>
                  <a:tcPr marL="4443" marR="4443" marT="4443" marB="0" anchor="ctr">
                    <a:solidFill>
                      <a:schemeClr val="bg1"/>
                    </a:solidFill>
                  </a:tcPr>
                </a:tc>
                <a:tc>
                  <a:txBody>
                    <a:bodyPr/>
                    <a:lstStyle/>
                    <a:p>
                      <a:pPr algn="ctr" fontAlgn="ctr"/>
                      <a:r>
                        <a:rPr lang="en-US" sz="1000" b="1" i="0" u="none" strike="noStrike">
                          <a:solidFill>
                            <a:schemeClr val="bg1"/>
                          </a:solidFill>
                          <a:latin typeface="+mn-lt"/>
                        </a:rPr>
                        <a:t>2020</a:t>
                      </a:r>
                    </a:p>
                  </a:txBody>
                  <a:tcPr marL="4443" marR="4443" marT="4443" marB="0" anchor="ctr">
                    <a:solidFill>
                      <a:schemeClr val="tx1"/>
                    </a:solidFill>
                  </a:tcPr>
                </a:tc>
                <a:tc>
                  <a:txBody>
                    <a:bodyPr/>
                    <a:lstStyle/>
                    <a:p>
                      <a:pPr algn="ctr" fontAlgn="ctr"/>
                      <a:r>
                        <a:rPr lang="en-US" sz="1000" b="1" u="none" strike="noStrike">
                          <a:solidFill>
                            <a:schemeClr val="bg1"/>
                          </a:solidFill>
                          <a:latin typeface="+mn-lt"/>
                        </a:rPr>
                        <a:t>Participation %</a:t>
                      </a:r>
                    </a:p>
                  </a:txBody>
                  <a:tcPr marL="4443" marR="4443" marT="4443" marB="0" anchor="ctr">
                    <a:solidFill>
                      <a:schemeClr val="tx1"/>
                    </a:solidFill>
                  </a:tcPr>
                </a:tc>
                <a:extLst>
                  <a:ext uri="{0D108BD9-81ED-4DB2-BD59-A6C34878D82A}">
                    <a16:rowId xmlns:a16="http://schemas.microsoft.com/office/drawing/2014/main" val="10000"/>
                  </a:ext>
                </a:extLst>
              </a:tr>
              <a:tr h="72000">
                <a:tc>
                  <a:txBody>
                    <a:bodyPr/>
                    <a:lstStyle/>
                    <a:p>
                      <a:pPr algn="l" rtl="0" fontAlgn="ctr"/>
                      <a:endParaRPr lang="pt-BR" sz="1000" b="0" i="0" u="none" strike="noStrike" dirty="0">
                        <a:solidFill>
                          <a:schemeClr val="tx2"/>
                        </a:solidFill>
                        <a:effectLst/>
                        <a:latin typeface="+mn-lt"/>
                      </a:endParaRPr>
                    </a:p>
                  </a:txBody>
                  <a:tcPr marL="0" marR="0" marT="0" marB="0" anchor="ctr"/>
                </a:tc>
                <a:tc>
                  <a:txBody>
                    <a:bodyPr/>
                    <a:lstStyle/>
                    <a:p>
                      <a:pPr algn="l" rtl="0" fontAlgn="ctr"/>
                      <a:endParaRPr lang="pt-BR" sz="1000" b="0" i="0" u="none" strike="noStrike" dirty="0">
                        <a:solidFill>
                          <a:schemeClr val="tx2"/>
                        </a:solidFill>
                        <a:effectLst/>
                        <a:latin typeface="+mn-lt"/>
                      </a:endParaRPr>
                    </a:p>
                  </a:txBody>
                  <a:tcPr marL="0" marR="0" marT="0" marB="0" anchor="ctr"/>
                </a:tc>
                <a:tc>
                  <a:txBody>
                    <a:bodyPr/>
                    <a:lstStyle/>
                    <a:p>
                      <a:pPr algn="l" rtl="0" fontAlgn="ctr"/>
                      <a:endParaRPr lang="pt-BR" sz="1000" b="0" i="0" u="none" strike="noStrike" dirty="0">
                        <a:solidFill>
                          <a:schemeClr val="tx2"/>
                        </a:solidFill>
                        <a:effectLst/>
                        <a:latin typeface="+mn-lt"/>
                      </a:endParaRPr>
                    </a:p>
                  </a:txBody>
                  <a:tcPr marL="0" marR="0" marT="0" marB="0" anchor="ct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l" rtl="0" fontAlgn="ctr"/>
                      <a:endParaRPr lang="pt-BR" sz="1000" b="0" i="0" u="none" strike="noStrike" dirty="0">
                        <a:solidFill>
                          <a:schemeClr val="tx2"/>
                        </a:solidFill>
                        <a:effectLst/>
                        <a:latin typeface="+mn-lt"/>
                      </a:endParaRPr>
                    </a:p>
                  </a:txBody>
                  <a:tcPr marL="0" marR="0" marT="0" marB="0" anchor="ctr"/>
                </a:tc>
                <a:tc>
                  <a:txBody>
                    <a:bodyPr/>
                    <a:lstStyle/>
                    <a:p>
                      <a:pPr algn="l" rtl="0" fontAlgn="ctr"/>
                      <a:endParaRPr lang="pt-BR" sz="1000" b="0" i="0" u="none" strike="noStrike" dirty="0">
                        <a:solidFill>
                          <a:schemeClr val="tx2"/>
                        </a:solidFill>
                        <a:effectLst/>
                        <a:latin typeface="+mn-lt"/>
                      </a:endParaRPr>
                    </a:p>
                  </a:txBody>
                  <a:tcPr marL="0" marR="0" marT="0" marB="0" anchor="ctr"/>
                </a:tc>
                <a:extLst>
                  <a:ext uri="{0D108BD9-81ED-4DB2-BD59-A6C34878D82A}">
                    <a16:rowId xmlns:a16="http://schemas.microsoft.com/office/drawing/2014/main" val="10001"/>
                  </a:ext>
                </a:extLst>
              </a:tr>
              <a:tr h="180000">
                <a:tc>
                  <a:txBody>
                    <a:bodyPr/>
                    <a:lstStyle/>
                    <a:p>
                      <a:pPr algn="l" fontAlgn="b"/>
                      <a:r>
                        <a:rPr lang="en-US" sz="1000" b="0" i="0" u="none" strike="noStrike">
                          <a:solidFill>
                            <a:schemeClr val="tx2"/>
                          </a:solidFill>
                          <a:latin typeface="+mn-lt"/>
                        </a:rPr>
                        <a:t> Bookstores</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1,652,071,027</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41.60</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1,130,433,911</a:t>
                      </a:r>
                    </a:p>
                  </a:txBody>
                  <a:tcPr marL="9525" marR="9525" marT="9525" marB="0" anchor="ctr">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30.33</a:t>
                      </a:r>
                    </a:p>
                  </a:txBody>
                  <a:tcPr marL="9525" marR="9525" marT="9525" marB="0" anchor="ctr">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2"/>
                  </a:ext>
                </a:extLst>
              </a:tr>
              <a:tr h="180000">
                <a:tc>
                  <a:txBody>
                    <a:bodyPr/>
                    <a:lstStyle/>
                    <a:p>
                      <a:pPr algn="l" fontAlgn="b"/>
                      <a:r>
                        <a:rPr lang="en-US" sz="1000" b="0" i="0" u="none" strike="noStrike">
                          <a:solidFill>
                            <a:schemeClr val="tx2"/>
                          </a:solidFill>
                          <a:latin typeface="+mn-lt"/>
                        </a:rPr>
                        <a:t> Exclusively virtual bookstores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502,555,010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12.66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923,369,748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24.77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l" fontAlgn="b"/>
                      <a:r>
                        <a:rPr lang="en-US" sz="1000" b="0" i="0" u="none" strike="noStrike">
                          <a:solidFill>
                            <a:schemeClr val="tx2"/>
                          </a:solidFill>
                          <a:latin typeface="+mn-lt"/>
                        </a:rPr>
                        <a:t> Distributors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908,996,097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22.89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708,636,993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19.01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180000">
                <a:tc>
                  <a:txBody>
                    <a:bodyPr/>
                    <a:lstStyle/>
                    <a:p>
                      <a:pPr algn="l" fontAlgn="b"/>
                      <a:r>
                        <a:rPr lang="en-US" sz="1000" b="0" i="0" u="none" strike="noStrike">
                          <a:solidFill>
                            <a:schemeClr val="tx2"/>
                          </a:solidFill>
                          <a:latin typeface="+mn-lt"/>
                        </a:rPr>
                        <a:t> Schools and Colleges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233,938,193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5.89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337,340,629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9.05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180000">
                <a:tc>
                  <a:txBody>
                    <a:bodyPr/>
                    <a:lstStyle/>
                    <a:p>
                      <a:pPr algn="l" fontAlgn="b"/>
                      <a:r>
                        <a:rPr lang="en-US" sz="1000" b="0" i="0" u="none" strike="noStrike">
                          <a:solidFill>
                            <a:schemeClr val="tx2"/>
                          </a:solidFill>
                          <a:latin typeface="+mn-lt"/>
                        </a:rPr>
                        <a:t> Internet – Marketplace</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206,680,436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5.20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300,811,797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8.07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6"/>
                  </a:ext>
                </a:extLst>
              </a:tr>
              <a:tr h="180000">
                <a:tc>
                  <a:txBody>
                    <a:bodyPr/>
                    <a:lstStyle/>
                    <a:p>
                      <a:pPr algn="l" fontAlgn="b"/>
                      <a:r>
                        <a:rPr lang="en-US" sz="1000" b="0" i="0" u="none" strike="noStrike">
                          <a:solidFill>
                            <a:schemeClr val="tx2"/>
                          </a:solidFill>
                          <a:latin typeface="+mn-lt"/>
                        </a:rPr>
                        <a:t> Churches and Temples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88,635,204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2.23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81,065,436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2.18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7"/>
                  </a:ext>
                </a:extLst>
              </a:tr>
              <a:tr h="180000">
                <a:tc>
                  <a:txBody>
                    <a:bodyPr/>
                    <a:lstStyle/>
                    <a:p>
                      <a:pPr algn="l" fontAlgn="b"/>
                      <a:r>
                        <a:rPr lang="en-US" sz="1000" b="0" i="0" u="none" strike="noStrike">
                          <a:solidFill>
                            <a:schemeClr val="tx2"/>
                          </a:solidFill>
                          <a:latin typeface="+mn-lt"/>
                        </a:rPr>
                        <a:t> Door-to-door and catalog</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169,269,277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4.26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75,373,850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2.02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8"/>
                  </a:ext>
                </a:extLst>
              </a:tr>
              <a:tr h="180000">
                <a:tc>
                  <a:txBody>
                    <a:bodyPr/>
                    <a:lstStyle/>
                    <a:p>
                      <a:pPr algn="l" fontAlgn="b"/>
                      <a:r>
                        <a:rPr lang="en-US" sz="1000" b="0" i="0" u="none" strike="noStrike">
                          <a:solidFill>
                            <a:schemeClr val="tx2"/>
                          </a:solidFill>
                          <a:latin typeface="+mn-lt"/>
                        </a:rPr>
                        <a:t> Clube do Livro</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13,174,209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0.33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36,155,523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0.97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9"/>
                  </a:ext>
                </a:extLst>
              </a:tr>
              <a:tr h="180000">
                <a:tc>
                  <a:txBody>
                    <a:bodyPr/>
                    <a:lstStyle/>
                    <a:p>
                      <a:pPr algn="l" fontAlgn="b"/>
                      <a:r>
                        <a:rPr lang="en-US" sz="1000" b="0" i="0" u="none" strike="noStrike">
                          <a:solidFill>
                            <a:schemeClr val="tx2"/>
                          </a:solidFill>
                          <a:latin typeface="+mn-lt"/>
                        </a:rPr>
                        <a:t> Companies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39,125,896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0.99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29,493,451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0.79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0"/>
                  </a:ext>
                </a:extLst>
              </a:tr>
              <a:tr h="180000">
                <a:tc>
                  <a:txBody>
                    <a:bodyPr/>
                    <a:lstStyle/>
                    <a:p>
                      <a:pPr algn="l" fontAlgn="b"/>
                      <a:r>
                        <a:rPr lang="en-US" sz="1000" b="0" i="0" u="none" strike="noStrike">
                          <a:solidFill>
                            <a:schemeClr val="tx2"/>
                          </a:solidFill>
                          <a:latin typeface="+mn-lt"/>
                        </a:rPr>
                        <a:t> Supermarket</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26,628,691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0.67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25,145,590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0.67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1"/>
                  </a:ext>
                </a:extLst>
              </a:tr>
              <a:tr h="180000">
                <a:tc>
                  <a:txBody>
                    <a:bodyPr/>
                    <a:lstStyle/>
                    <a:p>
                      <a:pPr algn="l" fontAlgn="b"/>
                      <a:r>
                        <a:rPr lang="en-US" sz="1000" b="0" i="0" u="none" strike="noStrike">
                          <a:solidFill>
                            <a:schemeClr val="tx2"/>
                          </a:solidFill>
                          <a:latin typeface="+mn-lt"/>
                        </a:rPr>
                        <a:t> Private Libraries </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23,726,430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0.60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16,794,554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0.45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2"/>
                  </a:ext>
                </a:extLst>
              </a:tr>
              <a:tr h="180000">
                <a:tc>
                  <a:txBody>
                    <a:bodyPr/>
                    <a:lstStyle/>
                    <a:p>
                      <a:pPr algn="l" fontAlgn="b"/>
                      <a:r>
                        <a:rPr lang="en-US" sz="1000" b="0" i="0" u="none" strike="noStrike">
                          <a:solidFill>
                            <a:schemeClr val="tx2"/>
                          </a:solidFill>
                          <a:latin typeface="+mn-lt"/>
                        </a:rPr>
                        <a:t> Export</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10,448,080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0.26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11,430,383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0.31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3"/>
                  </a:ext>
                </a:extLst>
              </a:tr>
              <a:tr h="180000">
                <a:tc>
                  <a:txBody>
                    <a:bodyPr/>
                    <a:lstStyle/>
                    <a:p>
                      <a:pPr algn="l" fontAlgn="b"/>
                      <a:r>
                        <a:rPr lang="en-US" sz="1000" b="0" i="0" u="none" strike="noStrike">
                          <a:solidFill>
                            <a:schemeClr val="tx2"/>
                          </a:solidFill>
                          <a:latin typeface="+mn-lt"/>
                        </a:rPr>
                        <a:t> Newsstands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4,176,588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0.11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5,907,698</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0.16</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4"/>
                  </a:ext>
                </a:extLst>
              </a:tr>
              <a:tr h="180000">
                <a:tc>
                  <a:txBody>
                    <a:bodyPr/>
                    <a:lstStyle/>
                    <a:p>
                      <a:pPr algn="l" fontAlgn="b"/>
                      <a:r>
                        <a:rPr lang="en-US" sz="1000" b="0" i="0" u="none" strike="noStrike">
                          <a:solidFill>
                            <a:schemeClr val="tx2"/>
                          </a:solidFill>
                          <a:latin typeface="+mn-lt"/>
                        </a:rPr>
                        <a:t> Direct Marketing (Direct Mail, Mail)</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26,728,363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0.72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5,616,993</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0.15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5"/>
                  </a:ext>
                </a:extLst>
              </a:tr>
              <a:tr h="180000">
                <a:tc>
                  <a:txBody>
                    <a:bodyPr/>
                    <a:lstStyle/>
                    <a:p>
                      <a:pPr algn="l" fontAlgn="b"/>
                      <a:r>
                        <a:rPr lang="en-US" sz="1000" b="0" i="0" u="none" strike="noStrike">
                          <a:solidFill>
                            <a:schemeClr val="tx2"/>
                          </a:solidFill>
                          <a:latin typeface="+mn-lt"/>
                        </a:rPr>
                        <a:t> Book Fairs/Exhibition</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28,550,869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0.67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1,609,451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0.04</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6"/>
                  </a:ext>
                </a:extLst>
              </a:tr>
              <a:tr h="180000">
                <a:tc>
                  <a:txBody>
                    <a:bodyPr/>
                    <a:lstStyle/>
                    <a:p>
                      <a:pPr algn="l" fontAlgn="b"/>
                      <a:r>
                        <a:rPr lang="en-US" sz="1000" b="0" i="0" u="none" strike="noStrike">
                          <a:solidFill>
                            <a:schemeClr val="tx2"/>
                          </a:solidFill>
                          <a:latin typeface="+mn-lt"/>
                        </a:rPr>
                        <a:t>Others</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36,239,585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0.91</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0" i="0" u="none" strike="noStrike">
                        <a:solidFill>
                          <a:schemeClr val="tx2"/>
                        </a:solidFill>
                        <a:effectLst/>
                        <a:latin typeface="+mn-lt"/>
                      </a:endParaRPr>
                    </a:p>
                  </a:txBody>
                  <a:tcPr marL="0" marR="0" marT="0" marB="0" anchor="ctr">
                    <a:solidFill>
                      <a:schemeClr val="bg1"/>
                    </a:solidFill>
                  </a:tcPr>
                </a:tc>
                <a:tc>
                  <a:txBody>
                    <a:bodyPr/>
                    <a:lstStyle/>
                    <a:p>
                      <a:pPr algn="ctr" fontAlgn="ctr"/>
                      <a:r>
                        <a:rPr lang="en-US" sz="1000" b="0" i="0" u="none" strike="noStrike">
                          <a:solidFill>
                            <a:schemeClr val="tx2"/>
                          </a:solidFill>
                          <a:latin typeface="+mn-lt"/>
                        </a:rPr>
                        <a:t>37,908,149</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0" i="0" u="none" strike="noStrike">
                          <a:solidFill>
                            <a:schemeClr val="tx2"/>
                          </a:solidFill>
                          <a:latin typeface="+mn-lt"/>
                        </a:rPr>
                        <a:t>1.02</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7"/>
                  </a:ext>
                </a:extLst>
              </a:tr>
              <a:tr h="180000">
                <a:tc>
                  <a:txBody>
                    <a:bodyPr/>
                    <a:lstStyle/>
                    <a:p>
                      <a:pPr algn="l" fontAlgn="b"/>
                      <a:r>
                        <a:rPr lang="en-US" sz="1000" b="1" i="0" u="none" strike="noStrike">
                          <a:solidFill>
                            <a:schemeClr val="tx2"/>
                          </a:solidFill>
                          <a:latin typeface="+mn-lt"/>
                        </a:rPr>
                        <a:t>TOTAL</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1" i="0" u="none" strike="noStrike">
                          <a:solidFill>
                            <a:schemeClr val="tx2"/>
                          </a:solidFill>
                          <a:latin typeface="+mn-lt"/>
                        </a:rPr>
                        <a:t>3,970,943,957</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1" i="0" u="none" strike="noStrike">
                          <a:solidFill>
                            <a:schemeClr val="tx2"/>
                          </a:solidFill>
                          <a:latin typeface="+mn-lt"/>
                        </a:rPr>
                        <a:t>100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endParaRPr lang="pt-BR" sz="1000" b="1" i="0" u="none" strike="noStrike" dirty="0">
                        <a:solidFill>
                          <a:schemeClr val="tx2"/>
                        </a:solidFill>
                        <a:effectLst/>
                        <a:latin typeface="+mn-lt"/>
                      </a:endParaRPr>
                    </a:p>
                  </a:txBody>
                  <a:tcPr marL="0" marR="0" marT="0" marB="0" anchor="ctr">
                    <a:solidFill>
                      <a:schemeClr val="bg1"/>
                    </a:solidFill>
                  </a:tcPr>
                </a:tc>
                <a:tc>
                  <a:txBody>
                    <a:bodyPr/>
                    <a:lstStyle/>
                    <a:p>
                      <a:pPr algn="ctr" fontAlgn="ctr"/>
                      <a:r>
                        <a:rPr lang="en-US" sz="1000" b="1" i="0" u="none" strike="noStrike">
                          <a:solidFill>
                            <a:schemeClr val="tx2"/>
                          </a:solidFill>
                          <a:latin typeface="+mn-lt"/>
                        </a:rPr>
                        <a:t>3,727,094,155</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en-US" sz="1000" b="1" i="0" u="none" strike="noStrike">
                          <a:solidFill>
                            <a:schemeClr val="tx2"/>
                          </a:solidFill>
                          <a:latin typeface="+mn-lt"/>
                        </a:rPr>
                        <a:t>100.00</a:t>
                      </a:r>
                    </a:p>
                  </a:txBody>
                  <a:tcPr marL="9525"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pSp>
        <p:nvGrpSpPr>
          <p:cNvPr id="9" name="Group 8"/>
          <p:cNvGrpSpPr/>
          <p:nvPr/>
        </p:nvGrpSpPr>
        <p:grpSpPr>
          <a:xfrm flipH="1">
            <a:off x="464107" y="683575"/>
            <a:ext cx="170883" cy="432000"/>
            <a:chOff x="1752600" y="1767416"/>
            <a:chExt cx="170883" cy="432000"/>
          </a:xfrm>
        </p:grpSpPr>
        <p:cxnSp>
          <p:nvCxnSpPr>
            <p:cNvPr id="10" name="Straight Connector 9"/>
            <p:cNvCxnSpPr/>
            <p:nvPr/>
          </p:nvCxnSpPr>
          <p:spPr>
            <a:xfrm flipH="1">
              <a:off x="1923483" y="1767416"/>
              <a:ext cx="0" cy="432000"/>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flipH="1">
              <a:off x="1734600" y="1911417"/>
              <a:ext cx="180000" cy="1440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597010" y="761076"/>
            <a:ext cx="6870590" cy="261610"/>
          </a:xfrm>
          <a:prstGeom prst="rect">
            <a:avLst/>
          </a:prstGeom>
          <a:noFill/>
        </p:spPr>
        <p:txBody>
          <a:bodyPr wrap="square" rtlCol="0">
            <a:spAutoFit/>
          </a:bodyPr>
          <a:lstStyle/>
          <a:p>
            <a:r>
              <a:rPr lang="en-US" sz="1100" b="1"/>
              <a:t>SALES CHANNELS TURNOVER</a:t>
            </a:r>
          </a:p>
        </p:txBody>
      </p:sp>
      <p:cxnSp>
        <p:nvCxnSpPr>
          <p:cNvPr id="13" name="Straight Connector 12"/>
          <p:cNvCxnSpPr/>
          <p:nvPr/>
        </p:nvCxnSpPr>
        <p:spPr>
          <a:xfrm>
            <a:off x="3956246" y="1341917"/>
            <a:ext cx="50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77000" y="1341917"/>
            <a:ext cx="50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idx="15"/>
          </p:nvPr>
        </p:nvSpPr>
        <p:spPr>
          <a:xfrm>
            <a:off x="431450" y="50782"/>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112328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52750"/>
            <a:ext cx="9144000" cy="2190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Diamond 18"/>
          <p:cNvSpPr/>
          <p:nvPr/>
        </p:nvSpPr>
        <p:spPr>
          <a:xfrm>
            <a:off x="3657600" y="2495550"/>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 name="Diamond 23"/>
          <p:cNvSpPr/>
          <p:nvPr/>
        </p:nvSpPr>
        <p:spPr>
          <a:xfrm>
            <a:off x="152400" y="2214157"/>
            <a:ext cx="2362200" cy="22098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TextBox 24"/>
          <p:cNvSpPr txBox="1"/>
          <p:nvPr/>
        </p:nvSpPr>
        <p:spPr>
          <a:xfrm>
            <a:off x="609600" y="3562350"/>
            <a:ext cx="1447386" cy="307777"/>
          </a:xfrm>
          <a:prstGeom prst="rect">
            <a:avLst/>
          </a:prstGeom>
          <a:noFill/>
        </p:spPr>
        <p:txBody>
          <a:bodyPr wrap="square" rtlCol="0">
            <a:spAutoFit/>
          </a:bodyPr>
          <a:lstStyle/>
          <a:p>
            <a:pPr algn="ctr"/>
            <a:r>
              <a:rPr lang="en-US" sz="1400" b="1" dirty="0">
                <a:solidFill>
                  <a:schemeClr val="bg1"/>
                </a:solidFill>
              </a:rPr>
              <a:t>PRODUCTION</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10" y="2724150"/>
            <a:ext cx="819980" cy="699747"/>
          </a:xfrm>
          <a:prstGeom prst="rect">
            <a:avLst/>
          </a:prstGeom>
        </p:spPr>
      </p:pic>
      <p:sp>
        <p:nvSpPr>
          <p:cNvPr id="27" name="Diamond 26"/>
          <p:cNvSpPr/>
          <p:nvPr/>
        </p:nvSpPr>
        <p:spPr>
          <a:xfrm>
            <a:off x="2057400" y="1651369"/>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8" name="TextBox 27"/>
          <p:cNvSpPr txBox="1"/>
          <p:nvPr/>
        </p:nvSpPr>
        <p:spPr>
          <a:xfrm>
            <a:off x="2590800" y="2994565"/>
            <a:ext cx="1295400" cy="307777"/>
          </a:xfrm>
          <a:prstGeom prst="rect">
            <a:avLst/>
          </a:prstGeom>
          <a:noFill/>
        </p:spPr>
        <p:txBody>
          <a:bodyPr wrap="square" rtlCol="0">
            <a:spAutoFit/>
          </a:bodyPr>
          <a:lstStyle/>
          <a:p>
            <a:pPr algn="ctr"/>
            <a:r>
              <a:rPr lang="en-US" sz="1400" b="1">
                <a:solidFill>
                  <a:schemeClr val="bg1"/>
                </a:solidFill>
              </a:rPr>
              <a:t>SALES</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93" y="2222512"/>
            <a:ext cx="723814" cy="730238"/>
          </a:xfrm>
          <a:prstGeom prst="rect">
            <a:avLst/>
          </a:prstGeom>
        </p:spPr>
      </p:pic>
      <p:sp>
        <p:nvSpPr>
          <p:cNvPr id="30" name="TextBox 29"/>
          <p:cNvSpPr txBox="1"/>
          <p:nvPr/>
        </p:nvSpPr>
        <p:spPr>
          <a:xfrm>
            <a:off x="4191000" y="3859221"/>
            <a:ext cx="1295400" cy="307777"/>
          </a:xfrm>
          <a:prstGeom prst="rect">
            <a:avLst/>
          </a:prstGeom>
          <a:noFill/>
        </p:spPr>
        <p:txBody>
          <a:bodyPr wrap="square" rtlCol="0">
            <a:spAutoFit/>
          </a:bodyPr>
          <a:lstStyle/>
          <a:p>
            <a:pPr algn="ctr"/>
            <a:r>
              <a:rPr lang="en-US" sz="1400" b="1">
                <a:solidFill>
                  <a:schemeClr val="bg1"/>
                </a:solidFill>
              </a:rPr>
              <a:t>CHANNELS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14" y="3028950"/>
            <a:ext cx="837373" cy="790715"/>
          </a:xfrm>
          <a:prstGeom prst="rect">
            <a:avLst/>
          </a:prstGeom>
        </p:spPr>
      </p:pic>
      <p:sp>
        <p:nvSpPr>
          <p:cNvPr id="15" name="Diamond 14"/>
          <p:cNvSpPr/>
          <p:nvPr/>
        </p:nvSpPr>
        <p:spPr>
          <a:xfrm>
            <a:off x="5562600" y="1932763"/>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TextBox 15"/>
          <p:cNvSpPr txBox="1"/>
          <p:nvPr/>
        </p:nvSpPr>
        <p:spPr>
          <a:xfrm>
            <a:off x="6019800" y="3268687"/>
            <a:ext cx="1447800" cy="307777"/>
          </a:xfrm>
          <a:prstGeom prst="rect">
            <a:avLst/>
          </a:prstGeom>
          <a:noFill/>
        </p:spPr>
        <p:txBody>
          <a:bodyPr wrap="square" rtlCol="0">
            <a:spAutoFit/>
          </a:bodyPr>
          <a:lstStyle/>
          <a:p>
            <a:pPr algn="ctr"/>
            <a:r>
              <a:rPr lang="en-US" sz="1400" b="1">
                <a:solidFill>
                  <a:schemeClr val="bg1"/>
                </a:solidFill>
              </a:rPr>
              <a:t>SUBSECTORS</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725" y="2495550"/>
            <a:ext cx="737950" cy="776670"/>
          </a:xfrm>
          <a:prstGeom prst="rect">
            <a:avLst/>
          </a:prstGeom>
        </p:spPr>
      </p:pic>
      <p:grpSp>
        <p:nvGrpSpPr>
          <p:cNvPr id="2" name="Group 1"/>
          <p:cNvGrpSpPr/>
          <p:nvPr/>
        </p:nvGrpSpPr>
        <p:grpSpPr>
          <a:xfrm>
            <a:off x="6969600" y="3493666"/>
            <a:ext cx="1260000" cy="1260000"/>
            <a:chOff x="6969600" y="3493666"/>
            <a:chExt cx="1260000" cy="1260000"/>
          </a:xfrm>
        </p:grpSpPr>
        <p:sp>
          <p:nvSpPr>
            <p:cNvPr id="18" name="Diamond 17"/>
            <p:cNvSpPr/>
            <p:nvPr/>
          </p:nvSpPr>
          <p:spPr>
            <a:xfrm>
              <a:off x="6969600" y="3493666"/>
              <a:ext cx="1260000" cy="12600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 name="TextBox 19"/>
            <p:cNvSpPr txBox="1"/>
            <p:nvPr/>
          </p:nvSpPr>
          <p:spPr>
            <a:xfrm>
              <a:off x="7080377" y="4200311"/>
              <a:ext cx="1059712" cy="261610"/>
            </a:xfrm>
            <a:prstGeom prst="rect">
              <a:avLst/>
            </a:prstGeom>
            <a:noFill/>
          </p:spPr>
          <p:txBody>
            <a:bodyPr wrap="square" rtlCol="0">
              <a:spAutoFit/>
            </a:bodyPr>
            <a:lstStyle/>
            <a:p>
              <a:pPr algn="ctr"/>
              <a:r>
                <a:rPr lang="en-US" sz="1100" b="1">
                  <a:solidFill>
                    <a:schemeClr val="bg1"/>
                  </a:solidFill>
                </a:rPr>
                <a:t>APPENDIX</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0710" y="3756359"/>
              <a:ext cx="397780" cy="397780"/>
            </a:xfrm>
            <a:prstGeom prst="rect">
              <a:avLst/>
            </a:prstGeom>
          </p:spPr>
        </p:pic>
      </p:grpSp>
    </p:spTree>
    <p:extLst>
      <p:ext uri="{BB962C8B-B14F-4D97-AF65-F5344CB8AC3E}">
        <p14:creationId xmlns:p14="http://schemas.microsoft.com/office/powerpoint/2010/main" val="350610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5046615" y="1626"/>
            <a:ext cx="4107951"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aphicFrame>
        <p:nvGraphicFramePr>
          <p:cNvPr id="57" name="Chart 56"/>
          <p:cNvGraphicFramePr>
            <a:graphicFrameLocks/>
          </p:cNvGraphicFramePr>
          <p:nvPr>
            <p:extLst>
              <p:ext uri="{D42A27DB-BD31-4B8C-83A1-F6EECF244321}">
                <p14:modId xmlns:p14="http://schemas.microsoft.com/office/powerpoint/2010/main" val="1095696229"/>
              </p:ext>
            </p:extLst>
          </p:nvPr>
        </p:nvGraphicFramePr>
        <p:xfrm>
          <a:off x="5164730" y="1445520"/>
          <a:ext cx="1588021" cy="2367586"/>
        </p:xfrm>
        <a:graphic>
          <a:graphicData uri="http://schemas.openxmlformats.org/drawingml/2006/chart">
            <c:chart xmlns:c="http://schemas.openxmlformats.org/drawingml/2006/chart" xmlns:r="http://schemas.openxmlformats.org/officeDocument/2006/relationships" r:id="rId2"/>
          </a:graphicData>
        </a:graphic>
      </p:graphicFrame>
      <p:sp>
        <p:nvSpPr>
          <p:cNvPr id="45" name="Rectangle 44"/>
          <p:cNvSpPr/>
          <p:nvPr/>
        </p:nvSpPr>
        <p:spPr>
          <a:xfrm>
            <a:off x="3016396" y="3520878"/>
            <a:ext cx="1465230" cy="959017"/>
          </a:xfrm>
          <a:prstGeom prst="rect">
            <a:avLst/>
          </a:prstGeom>
          <a:noFill/>
          <a:ln w="952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aphicFrame>
        <p:nvGraphicFramePr>
          <p:cNvPr id="56" name="Chart 55"/>
          <p:cNvGraphicFramePr/>
          <p:nvPr>
            <p:extLst>
              <p:ext uri="{D42A27DB-BD31-4B8C-83A1-F6EECF244321}">
                <p14:modId xmlns:p14="http://schemas.microsoft.com/office/powerpoint/2010/main" val="593823227"/>
              </p:ext>
            </p:extLst>
          </p:nvPr>
        </p:nvGraphicFramePr>
        <p:xfrm>
          <a:off x="487534" y="2400015"/>
          <a:ext cx="2149528" cy="17472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5"/>
          </p:nvPr>
        </p:nvSpPr>
        <p:spPr/>
        <p:txBody>
          <a:bodyPr/>
          <a:lstStyle/>
          <a:p>
            <a:r>
              <a:rPr lang="en-US" dirty="0">
                <a:solidFill>
                  <a:schemeClr val="tx1"/>
                </a:solidFill>
              </a:rPr>
              <a:t>Production and sales of the Brazilian Editorial Sector</a:t>
            </a:r>
          </a:p>
          <a:p>
            <a:r>
              <a:rPr lang="en-US" dirty="0">
                <a:solidFill>
                  <a:schemeClr val="tx1"/>
                </a:solidFill>
              </a:rPr>
              <a:t>Source: Nielsen | Nielsen Book</a:t>
            </a:r>
          </a:p>
        </p:txBody>
      </p:sp>
      <p:sp>
        <p:nvSpPr>
          <p:cNvPr id="17" name="Rectangle 16"/>
          <p:cNvSpPr/>
          <p:nvPr/>
        </p:nvSpPr>
        <p:spPr>
          <a:xfrm>
            <a:off x="184299" y="1462350"/>
            <a:ext cx="4392000" cy="432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solidFill>
                <a:schemeClr val="bg1"/>
              </a:solidFill>
            </a:endParaRPr>
          </a:p>
        </p:txBody>
      </p:sp>
      <p:sp>
        <p:nvSpPr>
          <p:cNvPr id="18" name="Rectangle 17"/>
          <p:cNvSpPr/>
          <p:nvPr/>
        </p:nvSpPr>
        <p:spPr>
          <a:xfrm>
            <a:off x="944649" y="1493684"/>
            <a:ext cx="3464410" cy="369332"/>
          </a:xfrm>
          <a:prstGeom prst="rect">
            <a:avLst/>
          </a:prstGeom>
        </p:spPr>
        <p:txBody>
          <a:bodyPr wrap="none">
            <a:spAutoFit/>
          </a:bodyPr>
          <a:lstStyle/>
          <a:p>
            <a:r>
              <a:rPr lang="en-US">
                <a:solidFill>
                  <a:schemeClr val="bg1"/>
                </a:solidFill>
                <a:latin typeface="Arial" panose="020B0604020202020204" pitchFamily="34" charset="0"/>
              </a:rPr>
              <a:t>314 MILLION COPIES</a:t>
            </a:r>
          </a:p>
        </p:txBody>
      </p:sp>
      <p:grpSp>
        <p:nvGrpSpPr>
          <p:cNvPr id="21" name="Group 20"/>
          <p:cNvGrpSpPr/>
          <p:nvPr/>
        </p:nvGrpSpPr>
        <p:grpSpPr>
          <a:xfrm>
            <a:off x="304896" y="1318350"/>
            <a:ext cx="720000" cy="720000"/>
            <a:chOff x="304896" y="952749"/>
            <a:chExt cx="720000" cy="720000"/>
          </a:xfrm>
        </p:grpSpPr>
        <p:sp>
          <p:nvSpPr>
            <p:cNvPr id="19" name="Diamond 18"/>
            <p:cNvSpPr/>
            <p:nvPr/>
          </p:nvSpPr>
          <p:spPr>
            <a:xfrm>
              <a:off x="304896" y="952749"/>
              <a:ext cx="720000" cy="720000"/>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67" y="1150737"/>
              <a:ext cx="320259" cy="324025"/>
            </a:xfrm>
            <a:prstGeom prst="rect">
              <a:avLst/>
            </a:prstGeom>
          </p:spPr>
        </p:pic>
      </p:grpSp>
      <p:sp>
        <p:nvSpPr>
          <p:cNvPr id="24" name="Rectangle 23"/>
          <p:cNvSpPr/>
          <p:nvPr/>
        </p:nvSpPr>
        <p:spPr>
          <a:xfrm>
            <a:off x="639462" y="816173"/>
            <a:ext cx="3779817" cy="307777"/>
          </a:xfrm>
          <a:prstGeom prst="rect">
            <a:avLst/>
          </a:prstGeom>
        </p:spPr>
        <p:txBody>
          <a:bodyPr wrap="none">
            <a:spAutoFit/>
          </a:bodyPr>
          <a:lstStyle/>
          <a:p>
            <a:r>
              <a:rPr lang="en-US" sz="1400">
                <a:latin typeface="Arial" panose="020B0604020202020204" pitchFamily="34" charset="0"/>
              </a:rPr>
              <a:t>IN 2020 THE EDITORIAL SECTOR PRODUCED:</a:t>
            </a:r>
          </a:p>
        </p:txBody>
      </p:sp>
      <p:sp>
        <p:nvSpPr>
          <p:cNvPr id="34" name="TextBox 33"/>
          <p:cNvSpPr txBox="1"/>
          <p:nvPr/>
        </p:nvSpPr>
        <p:spPr>
          <a:xfrm>
            <a:off x="1612791" y="2151107"/>
            <a:ext cx="2087849" cy="400110"/>
          </a:xfrm>
          <a:prstGeom prst="rect">
            <a:avLst/>
          </a:prstGeom>
          <a:noFill/>
        </p:spPr>
        <p:txBody>
          <a:bodyPr wrap="square" rtlCol="0">
            <a:spAutoFit/>
          </a:bodyPr>
          <a:lstStyle/>
          <a:p>
            <a:pPr algn="ctr"/>
            <a:r>
              <a:rPr lang="en-US" sz="2000" b="1">
                <a:solidFill>
                  <a:schemeClr val="accent2"/>
                </a:solidFill>
              </a:rPr>
              <a:t>82%</a:t>
            </a:r>
          </a:p>
        </p:txBody>
      </p:sp>
      <p:sp>
        <p:nvSpPr>
          <p:cNvPr id="35" name="TextBox 34"/>
          <p:cNvSpPr txBox="1"/>
          <p:nvPr/>
        </p:nvSpPr>
        <p:spPr>
          <a:xfrm>
            <a:off x="1430428" y="3795960"/>
            <a:ext cx="1496891" cy="400110"/>
          </a:xfrm>
          <a:prstGeom prst="rect">
            <a:avLst/>
          </a:prstGeom>
          <a:noFill/>
        </p:spPr>
        <p:txBody>
          <a:bodyPr wrap="square" rtlCol="0">
            <a:spAutoFit/>
          </a:bodyPr>
          <a:lstStyle/>
          <a:p>
            <a:r>
              <a:rPr lang="en-US" sz="2000" b="1">
                <a:solidFill>
                  <a:schemeClr val="accent4"/>
                </a:solidFill>
              </a:rPr>
              <a:t>18%</a:t>
            </a:r>
          </a:p>
        </p:txBody>
      </p:sp>
      <p:sp>
        <p:nvSpPr>
          <p:cNvPr id="36" name="TextBox 35"/>
          <p:cNvSpPr txBox="1"/>
          <p:nvPr/>
        </p:nvSpPr>
        <p:spPr>
          <a:xfrm>
            <a:off x="2489659" y="2457182"/>
            <a:ext cx="1752600" cy="461665"/>
          </a:xfrm>
          <a:prstGeom prst="rect">
            <a:avLst/>
          </a:prstGeom>
          <a:noFill/>
        </p:spPr>
        <p:txBody>
          <a:bodyPr wrap="square" rtlCol="0" anchor="ctr">
            <a:spAutoFit/>
          </a:bodyPr>
          <a:lstStyle/>
          <a:p>
            <a:r>
              <a:rPr lang="en-US" sz="1200"/>
              <a:t>OF THE ARE </a:t>
            </a:r>
            <a:r>
              <a:rPr lang="en-US" sz="1200" b="1">
                <a:solidFill>
                  <a:schemeClr val="accent2"/>
                </a:solidFill>
              </a:rPr>
              <a:t>REPRINTS</a:t>
            </a:r>
          </a:p>
        </p:txBody>
      </p:sp>
      <p:sp>
        <p:nvSpPr>
          <p:cNvPr id="38" name="TextBox 37"/>
          <p:cNvSpPr txBox="1"/>
          <p:nvPr/>
        </p:nvSpPr>
        <p:spPr>
          <a:xfrm>
            <a:off x="1050716" y="4091378"/>
            <a:ext cx="1440000" cy="276999"/>
          </a:xfrm>
          <a:prstGeom prst="rect">
            <a:avLst/>
          </a:prstGeom>
          <a:noFill/>
        </p:spPr>
        <p:txBody>
          <a:bodyPr wrap="square" rtlCol="0" anchor="ctr">
            <a:spAutoFit/>
          </a:bodyPr>
          <a:lstStyle/>
          <a:p>
            <a:pPr algn="ctr"/>
            <a:r>
              <a:rPr lang="en-US" sz="1200" b="1">
                <a:solidFill>
                  <a:schemeClr val="accent4"/>
                </a:solidFill>
              </a:rPr>
              <a:t>NEW</a:t>
            </a:r>
            <a:r>
              <a:rPr lang="en-US" sz="1200"/>
              <a:t> TITLES</a:t>
            </a:r>
          </a:p>
        </p:txBody>
      </p:sp>
      <p:cxnSp>
        <p:nvCxnSpPr>
          <p:cNvPr id="53" name="Elbow Connector 52"/>
          <p:cNvCxnSpPr/>
          <p:nvPr/>
        </p:nvCxnSpPr>
        <p:spPr>
          <a:xfrm rot="5400000" flipH="1" flipV="1">
            <a:off x="1965417" y="2683230"/>
            <a:ext cx="662400" cy="360099"/>
          </a:xfrm>
          <a:prstGeom prst="bentConnector3">
            <a:avLst>
              <a:gd name="adj1" fmla="val 49999"/>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7" name="Elbow Connector 66"/>
          <p:cNvCxnSpPr/>
          <p:nvPr/>
        </p:nvCxnSpPr>
        <p:spPr>
          <a:xfrm>
            <a:off x="1086127" y="3631431"/>
            <a:ext cx="358822" cy="365760"/>
          </a:xfrm>
          <a:prstGeom prst="bentConnector3">
            <a:avLst>
              <a:gd name="adj1" fmla="val 50000"/>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6315160" y="613323"/>
            <a:ext cx="1459053" cy="584775"/>
          </a:xfrm>
          <a:prstGeom prst="rect">
            <a:avLst/>
          </a:prstGeom>
        </p:spPr>
        <p:txBody>
          <a:bodyPr wrap="none">
            <a:spAutoFit/>
          </a:bodyPr>
          <a:lstStyle/>
          <a:p>
            <a:pPr algn="ctr" fontAlgn="ctr"/>
            <a:r>
              <a:rPr lang="en-US" sz="3200" b="1" dirty="0">
                <a:solidFill>
                  <a:schemeClr val="bg1"/>
                </a:solidFill>
                <a:latin typeface="Arial" panose="020B0604020202020204" pitchFamily="34" charset="0"/>
              </a:rPr>
              <a:t>46 MIL</a:t>
            </a:r>
          </a:p>
        </p:txBody>
      </p:sp>
      <p:sp>
        <p:nvSpPr>
          <p:cNvPr id="72" name="TextBox 71"/>
          <p:cNvSpPr txBox="1"/>
          <p:nvPr/>
        </p:nvSpPr>
        <p:spPr>
          <a:xfrm>
            <a:off x="6319525" y="1041665"/>
            <a:ext cx="1130044" cy="523220"/>
          </a:xfrm>
          <a:prstGeom prst="rect">
            <a:avLst/>
          </a:prstGeom>
          <a:noFill/>
        </p:spPr>
        <p:txBody>
          <a:bodyPr wrap="square" rtlCol="0">
            <a:spAutoFit/>
          </a:bodyPr>
          <a:lstStyle/>
          <a:p>
            <a:r>
              <a:rPr lang="en-US" sz="1400" b="1" i="1">
                <a:solidFill>
                  <a:schemeClr val="bg1"/>
                </a:solidFill>
              </a:rPr>
              <a:t>TITLES</a:t>
            </a:r>
          </a:p>
          <a:p>
            <a:r>
              <a:rPr lang="en-US" sz="1400">
                <a:solidFill>
                  <a:schemeClr val="bg1"/>
                </a:solidFill>
              </a:rPr>
              <a:t>EDITED</a:t>
            </a:r>
          </a:p>
        </p:txBody>
      </p:sp>
      <p:sp>
        <p:nvSpPr>
          <p:cNvPr id="73" name="Line Callout 3 (Accent Bar) 72"/>
          <p:cNvSpPr/>
          <p:nvPr/>
        </p:nvSpPr>
        <p:spPr>
          <a:xfrm flipV="1">
            <a:off x="5548787" y="1697849"/>
            <a:ext cx="2103112" cy="2115256"/>
          </a:xfrm>
          <a:prstGeom prst="accentCallout3">
            <a:avLst>
              <a:gd name="adj1" fmla="val 16088"/>
              <a:gd name="adj2" fmla="val -636"/>
              <a:gd name="adj3" fmla="val 18750"/>
              <a:gd name="adj4" fmla="val -16667"/>
              <a:gd name="adj5" fmla="val 109565"/>
              <a:gd name="adj6" fmla="val -15967"/>
              <a:gd name="adj7" fmla="val 134249"/>
              <a:gd name="adj8" fmla="val -6275"/>
            </a:avLst>
          </a:pr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5570" y="3222909"/>
            <a:ext cx="289185" cy="287496"/>
          </a:xfrm>
          <a:prstGeom prst="rect">
            <a:avLst/>
          </a:prstGeom>
        </p:spPr>
      </p:pic>
      <p:pic>
        <p:nvPicPr>
          <p:cNvPr id="75" name="Picture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5804" y="1710554"/>
            <a:ext cx="419926" cy="548640"/>
          </a:xfrm>
          <a:prstGeom prst="rect">
            <a:avLst/>
          </a:prstGeom>
        </p:spPr>
      </p:pic>
      <p:sp>
        <p:nvSpPr>
          <p:cNvPr id="77" name="Chevron 76"/>
          <p:cNvSpPr/>
          <p:nvPr/>
        </p:nvSpPr>
        <p:spPr>
          <a:xfrm>
            <a:off x="6386530" y="1811366"/>
            <a:ext cx="72000" cy="347016"/>
          </a:xfrm>
          <a:prstGeom prst="chevron">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78" name="Chevron 77"/>
          <p:cNvSpPr/>
          <p:nvPr/>
        </p:nvSpPr>
        <p:spPr>
          <a:xfrm>
            <a:off x="6515664" y="1811366"/>
            <a:ext cx="72000" cy="347016"/>
          </a:xfrm>
          <a:prstGeom prst="chevron">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79" name="Chevron 78"/>
          <p:cNvSpPr/>
          <p:nvPr/>
        </p:nvSpPr>
        <p:spPr>
          <a:xfrm>
            <a:off x="6387537" y="3273616"/>
            <a:ext cx="72000" cy="216000"/>
          </a:xfrm>
          <a:prstGeom prst="chevron">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80" name="Chevron 79"/>
          <p:cNvSpPr/>
          <p:nvPr/>
        </p:nvSpPr>
        <p:spPr>
          <a:xfrm>
            <a:off x="6512503" y="3272908"/>
            <a:ext cx="72000" cy="216000"/>
          </a:xfrm>
          <a:prstGeom prst="chevron">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81" name="TextBox 80"/>
          <p:cNvSpPr txBox="1"/>
          <p:nvPr/>
        </p:nvSpPr>
        <p:spPr>
          <a:xfrm>
            <a:off x="7130556" y="1566332"/>
            <a:ext cx="1444281" cy="584775"/>
          </a:xfrm>
          <a:prstGeom prst="rect">
            <a:avLst/>
          </a:prstGeom>
          <a:noFill/>
        </p:spPr>
        <p:txBody>
          <a:bodyPr wrap="square" rtlCol="0">
            <a:spAutoFit/>
          </a:bodyPr>
          <a:lstStyle/>
          <a:p>
            <a:pPr algn="ctr"/>
            <a:r>
              <a:rPr lang="en-US" sz="3200" b="1">
                <a:solidFill>
                  <a:schemeClr val="accent2"/>
                </a:solidFill>
              </a:rPr>
              <a:t>76%</a:t>
            </a:r>
          </a:p>
        </p:txBody>
      </p:sp>
      <p:sp>
        <p:nvSpPr>
          <p:cNvPr id="82" name="TextBox 81"/>
          <p:cNvSpPr txBox="1"/>
          <p:nvPr/>
        </p:nvSpPr>
        <p:spPr>
          <a:xfrm>
            <a:off x="6973792" y="2081778"/>
            <a:ext cx="1752600" cy="461665"/>
          </a:xfrm>
          <a:prstGeom prst="rect">
            <a:avLst/>
          </a:prstGeom>
          <a:noFill/>
        </p:spPr>
        <p:txBody>
          <a:bodyPr wrap="square" rtlCol="0" anchor="ctr">
            <a:spAutoFit/>
          </a:bodyPr>
          <a:lstStyle/>
          <a:p>
            <a:pPr algn="ctr"/>
            <a:r>
              <a:rPr lang="en-US" sz="1200">
                <a:solidFill>
                  <a:schemeClr val="bg1"/>
                </a:solidFill>
              </a:rPr>
              <a:t>OF THE ARE </a:t>
            </a:r>
            <a:r>
              <a:rPr lang="en-US" sz="1200" b="1">
                <a:solidFill>
                  <a:schemeClr val="accent2"/>
                </a:solidFill>
              </a:rPr>
              <a:t>REPRINTS</a:t>
            </a:r>
          </a:p>
        </p:txBody>
      </p:sp>
      <p:sp>
        <p:nvSpPr>
          <p:cNvPr id="83" name="TextBox 82"/>
          <p:cNvSpPr txBox="1"/>
          <p:nvPr/>
        </p:nvSpPr>
        <p:spPr>
          <a:xfrm>
            <a:off x="6958567" y="3115609"/>
            <a:ext cx="978453" cy="523220"/>
          </a:xfrm>
          <a:prstGeom prst="rect">
            <a:avLst/>
          </a:prstGeom>
          <a:noFill/>
        </p:spPr>
        <p:txBody>
          <a:bodyPr wrap="square" rtlCol="0">
            <a:spAutoFit/>
          </a:bodyPr>
          <a:lstStyle/>
          <a:p>
            <a:pPr algn="ctr"/>
            <a:r>
              <a:rPr lang="en-US" sz="2800" b="1">
                <a:solidFill>
                  <a:schemeClr val="accent4"/>
                </a:solidFill>
              </a:rPr>
              <a:t>24%</a:t>
            </a:r>
          </a:p>
        </p:txBody>
      </p:sp>
      <p:sp>
        <p:nvSpPr>
          <p:cNvPr id="84" name="TextBox 83"/>
          <p:cNvSpPr txBox="1"/>
          <p:nvPr/>
        </p:nvSpPr>
        <p:spPr>
          <a:xfrm>
            <a:off x="7341661" y="3150652"/>
            <a:ext cx="1752600" cy="461665"/>
          </a:xfrm>
          <a:prstGeom prst="rect">
            <a:avLst/>
          </a:prstGeom>
          <a:noFill/>
        </p:spPr>
        <p:txBody>
          <a:bodyPr wrap="square" rtlCol="0" anchor="ctr">
            <a:spAutoFit/>
          </a:bodyPr>
          <a:lstStyle/>
          <a:p>
            <a:pPr algn="ctr"/>
            <a:r>
              <a:rPr lang="en-US" sz="1200" b="1">
                <a:solidFill>
                  <a:schemeClr val="accent4"/>
                </a:solidFill>
              </a:rPr>
              <a:t>NEW</a:t>
            </a:r>
          </a:p>
          <a:p>
            <a:pPr algn="ctr"/>
            <a:r>
              <a:rPr lang="en-US" sz="1200">
                <a:solidFill>
                  <a:schemeClr val="bg1"/>
                </a:solidFill>
              </a:rPr>
              <a:t>TITLES</a:t>
            </a:r>
          </a:p>
        </p:txBody>
      </p:sp>
      <p:grpSp>
        <p:nvGrpSpPr>
          <p:cNvPr id="85" name="Group 84"/>
          <p:cNvGrpSpPr/>
          <p:nvPr/>
        </p:nvGrpSpPr>
        <p:grpSpPr>
          <a:xfrm>
            <a:off x="5627696" y="787399"/>
            <a:ext cx="570572" cy="627045"/>
            <a:chOff x="5404487" y="1276350"/>
            <a:chExt cx="767713" cy="784628"/>
          </a:xfrm>
        </p:grpSpPr>
        <p:grpSp>
          <p:nvGrpSpPr>
            <p:cNvPr id="86" name="Group 85"/>
            <p:cNvGrpSpPr/>
            <p:nvPr/>
          </p:nvGrpSpPr>
          <p:grpSpPr>
            <a:xfrm rot="5400000">
              <a:off x="5752343" y="1652256"/>
              <a:ext cx="72003" cy="745441"/>
              <a:chOff x="1020104" y="2912958"/>
              <a:chExt cx="72003" cy="745441"/>
            </a:xfrm>
          </p:grpSpPr>
          <p:sp>
            <p:nvSpPr>
              <p:cNvPr id="105" name="Rectangle 104"/>
              <p:cNvSpPr/>
              <p:nvPr/>
            </p:nvSpPr>
            <p:spPr>
              <a:xfrm>
                <a:off x="1020104" y="3550399"/>
                <a:ext cx="72000" cy="108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 name="Rectangle 105"/>
              <p:cNvSpPr/>
              <p:nvPr/>
            </p:nvSpPr>
            <p:spPr>
              <a:xfrm>
                <a:off x="1020107" y="2912958"/>
                <a:ext cx="72000" cy="594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87" name="Group 86"/>
            <p:cNvGrpSpPr/>
            <p:nvPr/>
          </p:nvGrpSpPr>
          <p:grpSpPr>
            <a:xfrm rot="5400000" flipH="1">
              <a:off x="5752345" y="1530033"/>
              <a:ext cx="72000" cy="750735"/>
              <a:chOff x="1148119" y="3010346"/>
              <a:chExt cx="72000" cy="750735"/>
            </a:xfrm>
          </p:grpSpPr>
          <p:sp>
            <p:nvSpPr>
              <p:cNvPr id="103" name="Rectangle 102"/>
              <p:cNvSpPr/>
              <p:nvPr/>
            </p:nvSpPr>
            <p:spPr>
              <a:xfrm>
                <a:off x="1148119" y="3101557"/>
                <a:ext cx="72000" cy="659524"/>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4" name="Rectangle 103"/>
              <p:cNvSpPr/>
              <p:nvPr/>
            </p:nvSpPr>
            <p:spPr>
              <a:xfrm>
                <a:off x="1148119" y="3010346"/>
                <a:ext cx="72000" cy="108000"/>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88" name="Group 87"/>
            <p:cNvGrpSpPr/>
            <p:nvPr/>
          </p:nvGrpSpPr>
          <p:grpSpPr>
            <a:xfrm rot="5400000">
              <a:off x="5752052" y="1406892"/>
              <a:ext cx="72226" cy="757642"/>
              <a:chOff x="1279464" y="3003799"/>
              <a:chExt cx="72226" cy="757642"/>
            </a:xfrm>
          </p:grpSpPr>
          <p:sp>
            <p:nvSpPr>
              <p:cNvPr id="100" name="Rectangle 99"/>
              <p:cNvSpPr/>
              <p:nvPr/>
            </p:nvSpPr>
            <p:spPr>
              <a:xfrm>
                <a:off x="1279690" y="3003799"/>
                <a:ext cx="72000" cy="54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1" name="Rectangle 100"/>
              <p:cNvSpPr/>
              <p:nvPr/>
            </p:nvSpPr>
            <p:spPr>
              <a:xfrm>
                <a:off x="1279690" y="3103033"/>
                <a:ext cx="72000" cy="54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2" name="Rectangle 101"/>
              <p:cNvSpPr/>
              <p:nvPr/>
            </p:nvSpPr>
            <p:spPr>
              <a:xfrm>
                <a:off x="1279464" y="3185441"/>
                <a:ext cx="72000" cy="576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89" name="Group 88"/>
            <p:cNvGrpSpPr/>
            <p:nvPr/>
          </p:nvGrpSpPr>
          <p:grpSpPr>
            <a:xfrm rot="5400000" flipH="1" flipV="1">
              <a:off x="5752345" y="1056558"/>
              <a:ext cx="72001" cy="750734"/>
              <a:chOff x="1148119" y="3010347"/>
              <a:chExt cx="72001" cy="750734"/>
            </a:xfrm>
          </p:grpSpPr>
          <p:sp>
            <p:nvSpPr>
              <p:cNvPr id="98" name="Rectangle 97"/>
              <p:cNvSpPr/>
              <p:nvPr/>
            </p:nvSpPr>
            <p:spPr>
              <a:xfrm>
                <a:off x="1148120" y="3101557"/>
                <a:ext cx="72000" cy="659524"/>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9" name="Rectangle 98"/>
              <p:cNvSpPr/>
              <p:nvPr/>
            </p:nvSpPr>
            <p:spPr>
              <a:xfrm>
                <a:off x="1148119" y="3010347"/>
                <a:ext cx="72000" cy="108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90" name="Group 89"/>
            <p:cNvGrpSpPr/>
            <p:nvPr/>
          </p:nvGrpSpPr>
          <p:grpSpPr>
            <a:xfrm rot="16200000">
              <a:off x="5694969" y="1225019"/>
              <a:ext cx="186750" cy="767713"/>
              <a:chOff x="1279690" y="3003797"/>
              <a:chExt cx="72000" cy="844484"/>
            </a:xfrm>
          </p:grpSpPr>
          <p:sp>
            <p:nvSpPr>
              <p:cNvPr id="95" name="Rectangle 94"/>
              <p:cNvSpPr/>
              <p:nvPr/>
            </p:nvSpPr>
            <p:spPr>
              <a:xfrm>
                <a:off x="1279690" y="3003797"/>
                <a:ext cx="72000" cy="54000"/>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6" name="Rectangle 95"/>
              <p:cNvSpPr/>
              <p:nvPr/>
            </p:nvSpPr>
            <p:spPr>
              <a:xfrm>
                <a:off x="1279690" y="3092401"/>
                <a:ext cx="72000" cy="54000"/>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7" name="Rectangle 96"/>
              <p:cNvSpPr/>
              <p:nvPr/>
            </p:nvSpPr>
            <p:spPr>
              <a:xfrm>
                <a:off x="1279690" y="3194881"/>
                <a:ext cx="72000" cy="653400"/>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91" name="Group 90"/>
            <p:cNvGrpSpPr/>
            <p:nvPr/>
          </p:nvGrpSpPr>
          <p:grpSpPr>
            <a:xfrm>
              <a:off x="5412977" y="1276350"/>
              <a:ext cx="750735" cy="72000"/>
              <a:chOff x="2915816" y="1270289"/>
              <a:chExt cx="750735" cy="72000"/>
            </a:xfrm>
          </p:grpSpPr>
          <p:sp>
            <p:nvSpPr>
              <p:cNvPr id="92" name="Rectangle 91"/>
              <p:cNvSpPr/>
              <p:nvPr/>
            </p:nvSpPr>
            <p:spPr>
              <a:xfrm rot="5400000" flipH="1">
                <a:off x="3131816" y="1054289"/>
                <a:ext cx="72000" cy="504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3" name="Rectangle 92"/>
              <p:cNvSpPr/>
              <p:nvPr/>
            </p:nvSpPr>
            <p:spPr>
              <a:xfrm rot="5400000" flipH="1">
                <a:off x="3576551" y="1252289"/>
                <a:ext cx="72000" cy="108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4" name="Rectangle 93"/>
              <p:cNvSpPr/>
              <p:nvPr/>
            </p:nvSpPr>
            <p:spPr>
              <a:xfrm rot="5400000" flipH="1">
                <a:off x="3453184" y="1270289"/>
                <a:ext cx="72000" cy="72000"/>
              </a:xfrm>
              <a:prstGeom prst="rect">
                <a:avLst/>
              </a:prstGeom>
              <a:no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pic>
        <p:nvPicPr>
          <p:cNvPr id="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84124" t="26201" r="14389" b="69632"/>
          <a:stretch/>
        </p:blipFill>
        <p:spPr bwMode="auto">
          <a:xfrm>
            <a:off x="8616872" y="0"/>
            <a:ext cx="212803" cy="3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94360" y="333387"/>
            <a:ext cx="8166672" cy="433917"/>
          </a:xfrm>
        </p:spPr>
        <p:txBody>
          <a:bodyPr/>
          <a:lstStyle/>
          <a:p>
            <a:r>
              <a:rPr lang="en-US">
                <a:solidFill>
                  <a:schemeClr val="tx1"/>
                </a:solidFill>
              </a:rPr>
              <a:t>Sector production</a:t>
            </a:r>
          </a:p>
        </p:txBody>
      </p:sp>
      <p:sp>
        <p:nvSpPr>
          <p:cNvPr id="108" name="TextBox 107"/>
          <p:cNvSpPr txBox="1"/>
          <p:nvPr/>
        </p:nvSpPr>
        <p:spPr>
          <a:xfrm>
            <a:off x="2753340" y="3813106"/>
            <a:ext cx="2087849" cy="400110"/>
          </a:xfrm>
          <a:prstGeom prst="rect">
            <a:avLst/>
          </a:prstGeom>
          <a:noFill/>
        </p:spPr>
        <p:txBody>
          <a:bodyPr wrap="square" rtlCol="0">
            <a:spAutoFit/>
          </a:bodyPr>
          <a:lstStyle/>
          <a:p>
            <a:pPr algn="ctr"/>
            <a:r>
              <a:rPr lang="en-US" sz="2000" b="1">
                <a:solidFill>
                  <a:schemeClr val="accent5"/>
                </a:solidFill>
              </a:rPr>
              <a:t>20.5%</a:t>
            </a:r>
          </a:p>
        </p:txBody>
      </p:sp>
      <p:sp>
        <p:nvSpPr>
          <p:cNvPr id="109" name="TextBox 108"/>
          <p:cNvSpPr txBox="1"/>
          <p:nvPr/>
        </p:nvSpPr>
        <p:spPr>
          <a:xfrm>
            <a:off x="3206868" y="4154742"/>
            <a:ext cx="1752600" cy="276999"/>
          </a:xfrm>
          <a:prstGeom prst="rect">
            <a:avLst/>
          </a:prstGeom>
          <a:noFill/>
        </p:spPr>
        <p:txBody>
          <a:bodyPr wrap="square" rtlCol="0" anchor="ctr">
            <a:spAutoFit/>
          </a:bodyPr>
          <a:lstStyle/>
          <a:p>
            <a:r>
              <a:rPr lang="en-US" sz="1200"/>
              <a:t>IN THE PRINT RUN</a:t>
            </a:r>
          </a:p>
        </p:txBody>
      </p:sp>
      <p:sp>
        <p:nvSpPr>
          <p:cNvPr id="110" name="TextBox 109"/>
          <p:cNvSpPr txBox="1"/>
          <p:nvPr/>
        </p:nvSpPr>
        <p:spPr>
          <a:xfrm>
            <a:off x="3168851" y="3588549"/>
            <a:ext cx="1752600" cy="276999"/>
          </a:xfrm>
          <a:prstGeom prst="rect">
            <a:avLst/>
          </a:prstGeom>
          <a:noFill/>
        </p:spPr>
        <p:txBody>
          <a:bodyPr wrap="square" rtlCol="0" anchor="ctr">
            <a:spAutoFit/>
          </a:bodyPr>
          <a:lstStyle/>
          <a:p>
            <a:r>
              <a:rPr lang="en-US" sz="1200"/>
              <a:t>REDUCTION OF </a:t>
            </a:r>
          </a:p>
        </p:txBody>
      </p:sp>
      <p:sp>
        <p:nvSpPr>
          <p:cNvPr id="49" name="Rectangle 48"/>
          <p:cNvSpPr/>
          <p:nvPr/>
        </p:nvSpPr>
        <p:spPr>
          <a:xfrm>
            <a:off x="2842489" y="3370023"/>
            <a:ext cx="393166" cy="484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17" name="Picture 1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8969" y="3457940"/>
            <a:ext cx="279882" cy="284047"/>
          </a:xfrm>
          <a:prstGeom prst="rect">
            <a:avLst/>
          </a:prstGeom>
        </p:spPr>
      </p:pic>
      <p:sp>
        <p:nvSpPr>
          <p:cNvPr id="50" name="Rectangle 49"/>
          <p:cNvSpPr/>
          <p:nvPr/>
        </p:nvSpPr>
        <p:spPr>
          <a:xfrm>
            <a:off x="5164729" y="4154742"/>
            <a:ext cx="3781489" cy="625284"/>
          </a:xfrm>
          <a:prstGeom prst="rect">
            <a:avLst/>
          </a:prstGeom>
          <a:noFill/>
          <a:ln w="952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cxnSp>
        <p:nvCxnSpPr>
          <p:cNvPr id="60" name="Straight Connector 59"/>
          <p:cNvCxnSpPr/>
          <p:nvPr/>
        </p:nvCxnSpPr>
        <p:spPr>
          <a:xfrm>
            <a:off x="5548787" y="3813105"/>
            <a:ext cx="3309458" cy="0"/>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120081" y="4014603"/>
            <a:ext cx="466723" cy="3142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18" name="Picture 1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2744" y="3923823"/>
            <a:ext cx="358984" cy="356890"/>
          </a:xfrm>
          <a:prstGeom prst="rect">
            <a:avLst/>
          </a:prstGeom>
        </p:spPr>
      </p:pic>
      <p:sp>
        <p:nvSpPr>
          <p:cNvPr id="120" name="TextBox 119"/>
          <p:cNvSpPr txBox="1"/>
          <p:nvPr/>
        </p:nvSpPr>
        <p:spPr>
          <a:xfrm>
            <a:off x="4664902" y="4267707"/>
            <a:ext cx="2087849" cy="400110"/>
          </a:xfrm>
          <a:prstGeom prst="rect">
            <a:avLst/>
          </a:prstGeom>
          <a:noFill/>
        </p:spPr>
        <p:txBody>
          <a:bodyPr wrap="square" rtlCol="0">
            <a:spAutoFit/>
          </a:bodyPr>
          <a:lstStyle/>
          <a:p>
            <a:pPr algn="ctr"/>
            <a:r>
              <a:rPr lang="en-US" sz="2000" b="1">
                <a:solidFill>
                  <a:schemeClr val="accent5"/>
                </a:solidFill>
              </a:rPr>
              <a:t>-17.4%</a:t>
            </a:r>
          </a:p>
        </p:txBody>
      </p:sp>
      <p:sp>
        <p:nvSpPr>
          <p:cNvPr id="121" name="TextBox 120"/>
          <p:cNvSpPr txBox="1"/>
          <p:nvPr/>
        </p:nvSpPr>
        <p:spPr>
          <a:xfrm>
            <a:off x="6098361" y="4328884"/>
            <a:ext cx="2882826" cy="276999"/>
          </a:xfrm>
          <a:prstGeom prst="rect">
            <a:avLst/>
          </a:prstGeom>
          <a:noFill/>
        </p:spPr>
        <p:txBody>
          <a:bodyPr wrap="square" rtlCol="0" anchor="ctr">
            <a:spAutoFit/>
          </a:bodyPr>
          <a:lstStyle/>
          <a:p>
            <a:r>
              <a:rPr lang="en-US" sz="1200">
                <a:solidFill>
                  <a:schemeClr val="bg1"/>
                </a:solidFill>
              </a:rPr>
              <a:t>NEW TITLES RELEASES</a:t>
            </a:r>
          </a:p>
        </p:txBody>
      </p:sp>
    </p:spTree>
    <p:extLst>
      <p:ext uri="{BB962C8B-B14F-4D97-AF65-F5344CB8AC3E}">
        <p14:creationId xmlns:p14="http://schemas.microsoft.com/office/powerpoint/2010/main" val="377996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9000" y="1626"/>
            <a:ext cx="1905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p:txBody>
          <a:bodyPr/>
          <a:lstStyle/>
          <a:p>
            <a:r>
              <a:rPr lang="en-US">
                <a:solidFill>
                  <a:schemeClr val="tx1"/>
                </a:solidFill>
              </a:rPr>
              <a:t>Sector production</a:t>
            </a:r>
          </a:p>
        </p:txBody>
      </p:sp>
      <p:sp>
        <p:nvSpPr>
          <p:cNvPr id="61" name="Rectangle 60"/>
          <p:cNvSpPr/>
          <p:nvPr/>
        </p:nvSpPr>
        <p:spPr>
          <a:xfrm>
            <a:off x="7467600" y="1364538"/>
            <a:ext cx="1676400" cy="3323987"/>
          </a:xfrm>
          <a:prstGeom prst="rect">
            <a:avLst/>
          </a:prstGeom>
        </p:spPr>
        <p:txBody>
          <a:bodyPr wrap="square">
            <a:spAutoFit/>
          </a:bodyPr>
          <a:lstStyle/>
          <a:p>
            <a:pPr>
              <a:lnSpc>
                <a:spcPct val="150000"/>
              </a:lnSpc>
            </a:pPr>
            <a:r>
              <a:rPr lang="en-US" sz="1400">
                <a:solidFill>
                  <a:schemeClr val="bg1"/>
                </a:solidFill>
                <a:latin typeface="Arial" panose="020B0604020202020204" pitchFamily="34" charset="0"/>
              </a:rPr>
              <a:t>WHEN WE COMPARE WITH THE PERFORMANCE OF 2019, WE SEE THAT 2020 PRESENTS A </a:t>
            </a:r>
            <a:r>
              <a:rPr lang="en-US" sz="1400" b="1">
                <a:solidFill>
                  <a:schemeClr val="accent5"/>
                </a:solidFill>
                <a:latin typeface="Arial" panose="020B0604020202020204" pitchFamily="34" charset="0"/>
              </a:rPr>
              <a:t>REDUCTION</a:t>
            </a:r>
            <a:r>
              <a:rPr lang="en-US" sz="1400">
                <a:solidFill>
                  <a:schemeClr val="bg1"/>
                </a:solidFill>
                <a:latin typeface="Arial" panose="020B0604020202020204" pitchFamily="34" charset="0"/>
              </a:rPr>
              <a:t> OF THE </a:t>
            </a:r>
            <a:r>
              <a:rPr lang="en-US" sz="1400" b="1">
                <a:solidFill>
                  <a:schemeClr val="accent1"/>
                </a:solidFill>
                <a:latin typeface="Arial" panose="020B0604020202020204" pitchFamily="34" charset="0"/>
              </a:rPr>
              <a:t>TOTAL PRODUCTION</a:t>
            </a:r>
          </a:p>
        </p:txBody>
      </p:sp>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617360" y="387216"/>
            <a:ext cx="1047259" cy="608084"/>
          </a:xfrm>
          <a:prstGeom prst="rect">
            <a:avLst/>
          </a:prstGeom>
        </p:spPr>
      </p:pic>
      <p:grpSp>
        <p:nvGrpSpPr>
          <p:cNvPr id="65" name="Group 64"/>
          <p:cNvGrpSpPr/>
          <p:nvPr/>
        </p:nvGrpSpPr>
        <p:grpSpPr>
          <a:xfrm>
            <a:off x="7391400" y="1259525"/>
            <a:ext cx="340200" cy="3420000"/>
            <a:chOff x="457200" y="1757915"/>
            <a:chExt cx="340200" cy="3420000"/>
          </a:xfrm>
        </p:grpSpPr>
        <p:cxnSp>
          <p:nvCxnSpPr>
            <p:cNvPr id="66" name="Straight Connector 65"/>
            <p:cNvCxnSpPr/>
            <p:nvPr/>
          </p:nvCxnSpPr>
          <p:spPr>
            <a:xfrm>
              <a:off x="457200" y="1757915"/>
              <a:ext cx="0" cy="342000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57200" y="1757915"/>
              <a:ext cx="34020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168" name="Pictur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876" y="481679"/>
            <a:ext cx="1238423" cy="41915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989888466"/>
              </p:ext>
            </p:extLst>
          </p:nvPr>
        </p:nvGraphicFramePr>
        <p:xfrm>
          <a:off x="336669" y="954725"/>
          <a:ext cx="6658629" cy="4155960"/>
        </p:xfrm>
        <a:graphic>
          <a:graphicData uri="http://schemas.openxmlformats.org/drawingml/2006/table">
            <a:tbl>
              <a:tblPr firstRow="1" bandRow="1">
                <a:tableStyleId>{2D5ABB26-0587-4C30-8999-92F81FD0307C}</a:tableStyleId>
              </a:tblPr>
              <a:tblGrid>
                <a:gridCol w="573603">
                  <a:extLst>
                    <a:ext uri="{9D8B030D-6E8A-4147-A177-3AD203B41FA5}">
                      <a16:colId xmlns:a16="http://schemas.microsoft.com/office/drawing/2014/main" val="20000"/>
                    </a:ext>
                  </a:extLst>
                </a:gridCol>
                <a:gridCol w="2028342">
                  <a:extLst>
                    <a:ext uri="{9D8B030D-6E8A-4147-A177-3AD203B41FA5}">
                      <a16:colId xmlns:a16="http://schemas.microsoft.com/office/drawing/2014/main" val="20001"/>
                    </a:ext>
                  </a:extLst>
                </a:gridCol>
                <a:gridCol w="2028342">
                  <a:extLst>
                    <a:ext uri="{9D8B030D-6E8A-4147-A177-3AD203B41FA5}">
                      <a16:colId xmlns:a16="http://schemas.microsoft.com/office/drawing/2014/main" val="20002"/>
                    </a:ext>
                  </a:extLst>
                </a:gridCol>
                <a:gridCol w="2028342">
                  <a:extLst>
                    <a:ext uri="{9D8B030D-6E8A-4147-A177-3AD203B41FA5}">
                      <a16:colId xmlns:a16="http://schemas.microsoft.com/office/drawing/2014/main" val="20003"/>
                    </a:ext>
                  </a:extLst>
                </a:gridCol>
              </a:tblGrid>
              <a:tr h="504000">
                <a:tc>
                  <a:txBody>
                    <a:bodyPr/>
                    <a:lstStyle/>
                    <a:p>
                      <a:endParaRPr lang="pt-BR"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rPr>
                        <a:t>PERFORMANCE</a:t>
                      </a:r>
                    </a:p>
                    <a:p>
                      <a:pPr algn="ctr"/>
                      <a:r>
                        <a:rPr lang="en-US" sz="1400" b="1">
                          <a:solidFill>
                            <a:schemeClr val="bg1"/>
                          </a:solidFill>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400" b="1">
                          <a:solidFill>
                            <a:schemeClr val="bg1"/>
                          </a:solidFill>
                        </a:rPr>
                        <a:t>REPRINTS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400" b="1">
                          <a:solidFill>
                            <a:schemeClr val="bg1"/>
                          </a:solidFill>
                        </a:rPr>
                        <a:t>NEW ISBNS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818900">
                <a:tc>
                  <a:txBody>
                    <a:bodyPr/>
                    <a:lstStyle/>
                    <a:p>
                      <a:pPr algn="ctr"/>
                      <a:r>
                        <a:rPr lang="en-US" sz="1400" b="1">
                          <a:solidFill>
                            <a:schemeClr val="bg1"/>
                          </a:solidFill>
                        </a:rPr>
                        <a:t>      TITLES</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18900">
                <a:tc>
                  <a:txBody>
                    <a:bodyPr/>
                    <a:lstStyle/>
                    <a:p>
                      <a:pPr algn="ctr"/>
                      <a:r>
                        <a:rPr lang="en-US" sz="1400" b="1" dirty="0">
                          <a:solidFill>
                            <a:schemeClr val="bg1"/>
                          </a:solidFill>
                        </a:rPr>
                        <a:t>          COPIES</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pSp>
        <p:nvGrpSpPr>
          <p:cNvPr id="183" name="Group 182"/>
          <p:cNvGrpSpPr/>
          <p:nvPr/>
        </p:nvGrpSpPr>
        <p:grpSpPr>
          <a:xfrm>
            <a:off x="1547750" y="1578400"/>
            <a:ext cx="720000" cy="360000"/>
            <a:chOff x="485561" y="2201830"/>
            <a:chExt cx="720000" cy="360000"/>
          </a:xfrm>
        </p:grpSpPr>
        <p:cxnSp>
          <p:nvCxnSpPr>
            <p:cNvPr id="184" name="Straight Arrow Connector 183"/>
            <p:cNvCxnSpPr/>
            <p:nvPr/>
          </p:nvCxnSpPr>
          <p:spPr>
            <a:xfrm>
              <a:off x="1204015" y="2201830"/>
              <a:ext cx="0" cy="360000"/>
            </a:xfrm>
            <a:prstGeom prst="straightConnector1">
              <a:avLst/>
            </a:prstGeom>
            <a:ln w="1905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485561" y="2226283"/>
              <a:ext cx="720000" cy="276999"/>
            </a:xfrm>
            <a:prstGeom prst="rect">
              <a:avLst/>
            </a:prstGeom>
            <a:noFill/>
          </p:spPr>
          <p:txBody>
            <a:bodyPr wrap="square" rtlCol="0" anchor="ctr">
              <a:spAutoFit/>
            </a:bodyPr>
            <a:lstStyle/>
            <a:p>
              <a:pPr algn="ctr"/>
              <a:r>
                <a:rPr lang="en-US" sz="1200" b="1"/>
                <a:t>-7.8%</a:t>
              </a:r>
            </a:p>
          </p:txBody>
        </p:sp>
      </p:grpSp>
      <p:grpSp>
        <p:nvGrpSpPr>
          <p:cNvPr id="186" name="Group 185"/>
          <p:cNvGrpSpPr/>
          <p:nvPr/>
        </p:nvGrpSpPr>
        <p:grpSpPr>
          <a:xfrm>
            <a:off x="3640225" y="1754550"/>
            <a:ext cx="720000" cy="360000"/>
            <a:chOff x="485561" y="2201830"/>
            <a:chExt cx="720000" cy="360000"/>
          </a:xfrm>
        </p:grpSpPr>
        <p:cxnSp>
          <p:nvCxnSpPr>
            <p:cNvPr id="187" name="Straight Arrow Connector 186"/>
            <p:cNvCxnSpPr/>
            <p:nvPr/>
          </p:nvCxnSpPr>
          <p:spPr>
            <a:xfrm>
              <a:off x="1204015" y="2201830"/>
              <a:ext cx="0" cy="360000"/>
            </a:xfrm>
            <a:prstGeom prst="straightConnector1">
              <a:avLst/>
            </a:prstGeom>
            <a:ln w="1905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88" name="TextBox 187"/>
            <p:cNvSpPr txBox="1"/>
            <p:nvPr/>
          </p:nvSpPr>
          <p:spPr>
            <a:xfrm>
              <a:off x="485561" y="2226283"/>
              <a:ext cx="720000" cy="276999"/>
            </a:xfrm>
            <a:prstGeom prst="rect">
              <a:avLst/>
            </a:prstGeom>
            <a:noFill/>
          </p:spPr>
          <p:txBody>
            <a:bodyPr wrap="square" rtlCol="0" anchor="ctr">
              <a:spAutoFit/>
            </a:bodyPr>
            <a:lstStyle/>
            <a:p>
              <a:pPr algn="ctr"/>
              <a:r>
                <a:rPr lang="en-US" sz="1200" b="1"/>
                <a:t>-4.3%</a:t>
              </a:r>
            </a:p>
          </p:txBody>
        </p:sp>
      </p:grpSp>
      <p:grpSp>
        <p:nvGrpSpPr>
          <p:cNvPr id="189" name="Group 188"/>
          <p:cNvGrpSpPr/>
          <p:nvPr/>
        </p:nvGrpSpPr>
        <p:grpSpPr>
          <a:xfrm>
            <a:off x="5716425" y="2114550"/>
            <a:ext cx="720000" cy="360000"/>
            <a:chOff x="485561" y="2201830"/>
            <a:chExt cx="720000" cy="360000"/>
          </a:xfrm>
        </p:grpSpPr>
        <p:cxnSp>
          <p:nvCxnSpPr>
            <p:cNvPr id="190" name="Straight Arrow Connector 189"/>
            <p:cNvCxnSpPr/>
            <p:nvPr/>
          </p:nvCxnSpPr>
          <p:spPr>
            <a:xfrm>
              <a:off x="1204015" y="2201830"/>
              <a:ext cx="0" cy="360000"/>
            </a:xfrm>
            <a:prstGeom prst="straightConnector1">
              <a:avLst/>
            </a:prstGeom>
            <a:ln w="1905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485561" y="2226283"/>
              <a:ext cx="720000" cy="276999"/>
            </a:xfrm>
            <a:prstGeom prst="rect">
              <a:avLst/>
            </a:prstGeom>
            <a:noFill/>
          </p:spPr>
          <p:txBody>
            <a:bodyPr wrap="square" rtlCol="0" anchor="ctr">
              <a:spAutoFit/>
            </a:bodyPr>
            <a:lstStyle/>
            <a:p>
              <a:pPr algn="ctr"/>
              <a:r>
                <a:rPr lang="en-US" sz="1200" b="1"/>
                <a:t>-17.4%</a:t>
              </a:r>
            </a:p>
          </p:txBody>
        </p:sp>
      </p:gr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61224" y="4649916"/>
            <a:ext cx="372543" cy="326658"/>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47115" y="2773072"/>
            <a:ext cx="372543" cy="253459"/>
          </a:xfrm>
          <a:prstGeom prst="rect">
            <a:avLst/>
          </a:prstGeom>
        </p:spPr>
      </p:pic>
      <p:cxnSp>
        <p:nvCxnSpPr>
          <p:cNvPr id="6" name="Straight Connector 5"/>
          <p:cNvCxnSpPr/>
          <p:nvPr/>
        </p:nvCxnSpPr>
        <p:spPr>
          <a:xfrm>
            <a:off x="990600" y="3229377"/>
            <a:ext cx="5943600"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graphicFrame>
        <p:nvGraphicFramePr>
          <p:cNvPr id="40" name="Chart 39"/>
          <p:cNvGraphicFramePr/>
          <p:nvPr>
            <p:extLst>
              <p:ext uri="{D42A27DB-BD31-4B8C-83A1-F6EECF244321}">
                <p14:modId xmlns:p14="http://schemas.microsoft.com/office/powerpoint/2010/main" val="2098078065"/>
              </p:ext>
            </p:extLst>
          </p:nvPr>
        </p:nvGraphicFramePr>
        <p:xfrm>
          <a:off x="864000" y="1584000"/>
          <a:ext cx="6260400" cy="156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p:cNvGraphicFramePr/>
          <p:nvPr>
            <p:extLst>
              <p:ext uri="{D42A27DB-BD31-4B8C-83A1-F6EECF244321}">
                <p14:modId xmlns:p14="http://schemas.microsoft.com/office/powerpoint/2010/main" val="2147267781"/>
              </p:ext>
            </p:extLst>
          </p:nvPr>
        </p:nvGraphicFramePr>
        <p:xfrm>
          <a:off x="864000" y="3559788"/>
          <a:ext cx="6260400" cy="1566000"/>
        </p:xfrm>
        <a:graphic>
          <a:graphicData uri="http://schemas.openxmlformats.org/drawingml/2006/chart">
            <c:chart xmlns:c="http://schemas.openxmlformats.org/drawingml/2006/chart" xmlns:r="http://schemas.openxmlformats.org/officeDocument/2006/relationships" r:id="rId7"/>
          </a:graphicData>
        </a:graphic>
      </p:graphicFrame>
      <p:grpSp>
        <p:nvGrpSpPr>
          <p:cNvPr id="43" name="Group 42"/>
          <p:cNvGrpSpPr/>
          <p:nvPr/>
        </p:nvGrpSpPr>
        <p:grpSpPr>
          <a:xfrm>
            <a:off x="1554125" y="3354750"/>
            <a:ext cx="720000" cy="360000"/>
            <a:chOff x="485561" y="2201830"/>
            <a:chExt cx="720000" cy="360000"/>
          </a:xfrm>
        </p:grpSpPr>
        <p:cxnSp>
          <p:nvCxnSpPr>
            <p:cNvPr id="44" name="Straight Arrow Connector 43"/>
            <p:cNvCxnSpPr/>
            <p:nvPr/>
          </p:nvCxnSpPr>
          <p:spPr>
            <a:xfrm>
              <a:off x="1204015" y="2201830"/>
              <a:ext cx="0" cy="360000"/>
            </a:xfrm>
            <a:prstGeom prst="straightConnector1">
              <a:avLst/>
            </a:prstGeom>
            <a:ln w="1905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85561" y="2226283"/>
              <a:ext cx="720000" cy="276999"/>
            </a:xfrm>
            <a:prstGeom prst="rect">
              <a:avLst/>
            </a:prstGeom>
            <a:noFill/>
          </p:spPr>
          <p:txBody>
            <a:bodyPr wrap="square" rtlCol="0" anchor="ctr">
              <a:spAutoFit/>
            </a:bodyPr>
            <a:lstStyle/>
            <a:p>
              <a:pPr algn="ctr"/>
              <a:r>
                <a:rPr lang="en-US" sz="1200" b="1"/>
                <a:t>-20.5%</a:t>
              </a:r>
            </a:p>
          </p:txBody>
        </p:sp>
      </p:grpSp>
      <p:grpSp>
        <p:nvGrpSpPr>
          <p:cNvPr id="46" name="Group 45"/>
          <p:cNvGrpSpPr/>
          <p:nvPr/>
        </p:nvGrpSpPr>
        <p:grpSpPr>
          <a:xfrm>
            <a:off x="3635275" y="3507150"/>
            <a:ext cx="720000" cy="360000"/>
            <a:chOff x="485561" y="2201830"/>
            <a:chExt cx="720000" cy="360000"/>
          </a:xfrm>
        </p:grpSpPr>
        <p:cxnSp>
          <p:nvCxnSpPr>
            <p:cNvPr id="47" name="Straight Arrow Connector 46"/>
            <p:cNvCxnSpPr/>
            <p:nvPr/>
          </p:nvCxnSpPr>
          <p:spPr>
            <a:xfrm>
              <a:off x="1204015" y="2201830"/>
              <a:ext cx="0" cy="360000"/>
            </a:xfrm>
            <a:prstGeom prst="straightConnector1">
              <a:avLst/>
            </a:prstGeom>
            <a:ln w="1905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5561" y="2226283"/>
              <a:ext cx="720000" cy="276999"/>
            </a:xfrm>
            <a:prstGeom prst="rect">
              <a:avLst/>
            </a:prstGeom>
            <a:noFill/>
          </p:spPr>
          <p:txBody>
            <a:bodyPr wrap="square" rtlCol="0" anchor="ctr">
              <a:spAutoFit/>
            </a:bodyPr>
            <a:lstStyle/>
            <a:p>
              <a:pPr algn="ctr"/>
              <a:r>
                <a:rPr lang="en-US" sz="1200" b="1"/>
                <a:t>-18.6%</a:t>
              </a:r>
            </a:p>
          </p:txBody>
        </p:sp>
      </p:grpSp>
      <p:grpSp>
        <p:nvGrpSpPr>
          <p:cNvPr id="49" name="Group 48"/>
          <p:cNvGrpSpPr/>
          <p:nvPr/>
        </p:nvGrpSpPr>
        <p:grpSpPr>
          <a:xfrm>
            <a:off x="5716425" y="4095750"/>
            <a:ext cx="720000" cy="360000"/>
            <a:chOff x="485561" y="2201830"/>
            <a:chExt cx="720000" cy="360000"/>
          </a:xfrm>
        </p:grpSpPr>
        <p:cxnSp>
          <p:nvCxnSpPr>
            <p:cNvPr id="50" name="Straight Arrow Connector 49"/>
            <p:cNvCxnSpPr/>
            <p:nvPr/>
          </p:nvCxnSpPr>
          <p:spPr>
            <a:xfrm>
              <a:off x="1204015" y="2201830"/>
              <a:ext cx="0" cy="360000"/>
            </a:xfrm>
            <a:prstGeom prst="straightConnector1">
              <a:avLst/>
            </a:prstGeom>
            <a:ln w="1905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85561" y="2226283"/>
              <a:ext cx="720000" cy="276999"/>
            </a:xfrm>
            <a:prstGeom prst="rect">
              <a:avLst/>
            </a:prstGeom>
            <a:noFill/>
          </p:spPr>
          <p:txBody>
            <a:bodyPr wrap="square" rtlCol="0" anchor="ctr">
              <a:spAutoFit/>
            </a:bodyPr>
            <a:lstStyle/>
            <a:p>
              <a:pPr algn="ctr"/>
              <a:r>
                <a:rPr lang="en-US" sz="1200" b="1"/>
                <a:t>-20.5%</a:t>
              </a:r>
            </a:p>
          </p:txBody>
        </p:sp>
      </p:grpSp>
      <p:cxnSp>
        <p:nvCxnSpPr>
          <p:cNvPr id="52" name="Elbow Connector 51"/>
          <p:cNvCxnSpPr/>
          <p:nvPr/>
        </p:nvCxnSpPr>
        <p:spPr>
          <a:xfrm rot="5400000" flipH="1">
            <a:off x="6399400" y="3637150"/>
            <a:ext cx="366692" cy="24570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920292" y="3331361"/>
            <a:ext cx="1447800" cy="215444"/>
          </a:xfrm>
          <a:prstGeom prst="rect">
            <a:avLst/>
          </a:prstGeom>
          <a:noFill/>
        </p:spPr>
        <p:txBody>
          <a:bodyPr wrap="square" rtlCol="0">
            <a:spAutoFit/>
          </a:bodyPr>
          <a:lstStyle/>
          <a:p>
            <a:r>
              <a:rPr lang="en-US" sz="800" i="1"/>
              <a:t>Scale in Thousands</a:t>
            </a:r>
          </a:p>
        </p:txBody>
      </p:sp>
      <p:sp>
        <p:nvSpPr>
          <p:cNvPr id="38" name="Text Placeholder 2"/>
          <p:cNvSpPr>
            <a:spLocks noGrp="1"/>
          </p:cNvSpPr>
          <p:nvPr>
            <p:ph type="body" idx="15"/>
          </p:nvPr>
        </p:nvSpPr>
        <p:spPr>
          <a:xfrm>
            <a:off x="594359" y="0"/>
            <a:ext cx="8165592" cy="274320"/>
          </a:xfrm>
        </p:spPr>
        <p:txBody>
          <a:bodyPr/>
          <a:lstStyle/>
          <a:p>
            <a:r>
              <a:rPr lang="en-US" dirty="0">
                <a:solidFill>
                  <a:schemeClr val="tx1"/>
                </a:solidFill>
              </a:rPr>
              <a:t>Production and sales of the Brazilian Editorial Sector</a:t>
            </a:r>
          </a:p>
          <a:p>
            <a:r>
              <a:rPr lang="en-US" dirty="0">
                <a:solidFill>
                  <a:schemeClr val="tx1"/>
                </a:solidFill>
              </a:rPr>
              <a:t>Source: Nielsen | Nielsen Book</a:t>
            </a:r>
          </a:p>
        </p:txBody>
      </p:sp>
    </p:spTree>
    <p:extLst>
      <p:ext uri="{BB962C8B-B14F-4D97-AF65-F5344CB8AC3E}">
        <p14:creationId xmlns:p14="http://schemas.microsoft.com/office/powerpoint/2010/main" val="90622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52750"/>
            <a:ext cx="9144000" cy="2190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Diamond 18"/>
          <p:cNvSpPr/>
          <p:nvPr/>
        </p:nvSpPr>
        <p:spPr>
          <a:xfrm>
            <a:off x="3657600" y="2495550"/>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 name="Diamond 23"/>
          <p:cNvSpPr/>
          <p:nvPr/>
        </p:nvSpPr>
        <p:spPr>
          <a:xfrm>
            <a:off x="152400" y="2214157"/>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TextBox 24"/>
          <p:cNvSpPr txBox="1"/>
          <p:nvPr/>
        </p:nvSpPr>
        <p:spPr>
          <a:xfrm>
            <a:off x="685800" y="3562350"/>
            <a:ext cx="1447800" cy="307777"/>
          </a:xfrm>
          <a:prstGeom prst="rect">
            <a:avLst/>
          </a:prstGeom>
          <a:noFill/>
        </p:spPr>
        <p:txBody>
          <a:bodyPr wrap="square" rtlCol="0">
            <a:spAutoFit/>
          </a:bodyPr>
          <a:lstStyle/>
          <a:p>
            <a:pPr algn="ctr"/>
            <a:r>
              <a:rPr lang="en-US" sz="1400" b="1" dirty="0">
                <a:solidFill>
                  <a:schemeClr val="bg1"/>
                </a:solidFill>
              </a:rPr>
              <a:t>PRODUCTION</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10" y="2724150"/>
            <a:ext cx="819980" cy="699747"/>
          </a:xfrm>
          <a:prstGeom prst="rect">
            <a:avLst/>
          </a:prstGeom>
        </p:spPr>
      </p:pic>
      <p:sp>
        <p:nvSpPr>
          <p:cNvPr id="27" name="Diamond 26"/>
          <p:cNvSpPr/>
          <p:nvPr/>
        </p:nvSpPr>
        <p:spPr>
          <a:xfrm>
            <a:off x="2057400" y="1651369"/>
            <a:ext cx="2362200" cy="22098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8" name="TextBox 27"/>
          <p:cNvSpPr txBox="1"/>
          <p:nvPr/>
        </p:nvSpPr>
        <p:spPr>
          <a:xfrm>
            <a:off x="2590800" y="2994565"/>
            <a:ext cx="1295400" cy="307777"/>
          </a:xfrm>
          <a:prstGeom prst="rect">
            <a:avLst/>
          </a:prstGeom>
          <a:noFill/>
        </p:spPr>
        <p:txBody>
          <a:bodyPr wrap="square" rtlCol="0">
            <a:spAutoFit/>
          </a:bodyPr>
          <a:lstStyle/>
          <a:p>
            <a:pPr algn="ctr"/>
            <a:r>
              <a:rPr lang="en-US" sz="1400" b="1">
                <a:solidFill>
                  <a:schemeClr val="bg1"/>
                </a:solidFill>
              </a:rPr>
              <a:t>SALES</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93" y="2222512"/>
            <a:ext cx="723814" cy="730238"/>
          </a:xfrm>
          <a:prstGeom prst="rect">
            <a:avLst/>
          </a:prstGeom>
        </p:spPr>
      </p:pic>
      <p:sp>
        <p:nvSpPr>
          <p:cNvPr id="30" name="TextBox 29"/>
          <p:cNvSpPr txBox="1"/>
          <p:nvPr/>
        </p:nvSpPr>
        <p:spPr>
          <a:xfrm>
            <a:off x="4191000" y="3859221"/>
            <a:ext cx="1295400" cy="307777"/>
          </a:xfrm>
          <a:prstGeom prst="rect">
            <a:avLst/>
          </a:prstGeom>
          <a:noFill/>
        </p:spPr>
        <p:txBody>
          <a:bodyPr wrap="square" rtlCol="0">
            <a:spAutoFit/>
          </a:bodyPr>
          <a:lstStyle/>
          <a:p>
            <a:pPr algn="ctr"/>
            <a:r>
              <a:rPr lang="en-US" sz="1400" b="1">
                <a:solidFill>
                  <a:schemeClr val="bg1"/>
                </a:solidFill>
              </a:rPr>
              <a:t>CHANNELS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14" y="3028950"/>
            <a:ext cx="837373" cy="790715"/>
          </a:xfrm>
          <a:prstGeom prst="rect">
            <a:avLst/>
          </a:prstGeom>
        </p:spPr>
      </p:pic>
      <p:sp>
        <p:nvSpPr>
          <p:cNvPr id="15" name="Diamond 14"/>
          <p:cNvSpPr/>
          <p:nvPr/>
        </p:nvSpPr>
        <p:spPr>
          <a:xfrm>
            <a:off x="5562600" y="1932763"/>
            <a:ext cx="2362200" cy="22098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TextBox 15"/>
          <p:cNvSpPr txBox="1"/>
          <p:nvPr/>
        </p:nvSpPr>
        <p:spPr>
          <a:xfrm>
            <a:off x="6019800" y="3268687"/>
            <a:ext cx="1447800" cy="307777"/>
          </a:xfrm>
          <a:prstGeom prst="rect">
            <a:avLst/>
          </a:prstGeom>
          <a:noFill/>
        </p:spPr>
        <p:txBody>
          <a:bodyPr wrap="square" rtlCol="0">
            <a:spAutoFit/>
          </a:bodyPr>
          <a:lstStyle/>
          <a:p>
            <a:pPr algn="ctr"/>
            <a:r>
              <a:rPr lang="en-US" sz="1400" b="1">
                <a:solidFill>
                  <a:schemeClr val="bg1"/>
                </a:solidFill>
              </a:rPr>
              <a:t>SUBSECTORS</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725" y="2495550"/>
            <a:ext cx="737950" cy="776670"/>
          </a:xfrm>
          <a:prstGeom prst="rect">
            <a:avLst/>
          </a:prstGeom>
        </p:spPr>
      </p:pic>
      <p:grpSp>
        <p:nvGrpSpPr>
          <p:cNvPr id="18" name="Group 17"/>
          <p:cNvGrpSpPr/>
          <p:nvPr/>
        </p:nvGrpSpPr>
        <p:grpSpPr>
          <a:xfrm>
            <a:off x="6969600" y="3493666"/>
            <a:ext cx="1260000" cy="1260000"/>
            <a:chOff x="6969600" y="3493666"/>
            <a:chExt cx="1260000" cy="1260000"/>
          </a:xfrm>
        </p:grpSpPr>
        <p:sp>
          <p:nvSpPr>
            <p:cNvPr id="20" name="Diamond 19"/>
            <p:cNvSpPr/>
            <p:nvPr/>
          </p:nvSpPr>
          <p:spPr>
            <a:xfrm>
              <a:off x="6969600" y="3493666"/>
              <a:ext cx="1260000" cy="1260000"/>
            </a:xfrm>
            <a:prstGeom prst="diamond">
              <a:avLst/>
            </a:prstGeom>
            <a:solidFill>
              <a:srgbClr val="0082B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 name="TextBox 20"/>
            <p:cNvSpPr txBox="1"/>
            <p:nvPr/>
          </p:nvSpPr>
          <p:spPr>
            <a:xfrm>
              <a:off x="7080377" y="4200311"/>
              <a:ext cx="1059712" cy="261610"/>
            </a:xfrm>
            <a:prstGeom prst="rect">
              <a:avLst/>
            </a:prstGeom>
            <a:noFill/>
          </p:spPr>
          <p:txBody>
            <a:bodyPr wrap="square" rtlCol="0">
              <a:spAutoFit/>
            </a:bodyPr>
            <a:lstStyle/>
            <a:p>
              <a:pPr algn="ctr"/>
              <a:r>
                <a:rPr lang="en-US" sz="1100" b="1">
                  <a:solidFill>
                    <a:schemeClr val="bg1"/>
                  </a:solidFill>
                </a:rPr>
                <a:t>APPENDIX</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0710" y="3756359"/>
              <a:ext cx="397780" cy="397780"/>
            </a:xfrm>
            <a:prstGeom prst="rect">
              <a:avLst/>
            </a:prstGeom>
          </p:spPr>
        </p:pic>
      </p:grpSp>
    </p:spTree>
    <p:extLst>
      <p:ext uri="{BB962C8B-B14F-4D97-AF65-F5344CB8AC3E}">
        <p14:creationId xmlns:p14="http://schemas.microsoft.com/office/powerpoint/2010/main" val="404037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685935" y="3512475"/>
            <a:ext cx="8208065"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5935" y="2358310"/>
            <a:ext cx="8208065"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solidFill>
                  <a:schemeClr val="tx1"/>
                </a:solidFill>
              </a:rPr>
              <a:t>Sector SALES</a:t>
            </a:r>
          </a:p>
        </p:txBody>
      </p:sp>
      <p:sp>
        <p:nvSpPr>
          <p:cNvPr id="33" name="Rectangle 32"/>
          <p:cNvSpPr/>
          <p:nvPr/>
        </p:nvSpPr>
        <p:spPr>
          <a:xfrm>
            <a:off x="2183400" y="1827211"/>
            <a:ext cx="2160000" cy="324000"/>
          </a:xfrm>
          <a:prstGeom prst="rect">
            <a:avLst/>
          </a:prstGeom>
          <a:solidFill>
            <a:srgbClr val="009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rPr>
              <a:t>TOTAL</a:t>
            </a:r>
          </a:p>
        </p:txBody>
      </p:sp>
      <p:sp>
        <p:nvSpPr>
          <p:cNvPr id="40" name="Rectangle 39"/>
          <p:cNvSpPr/>
          <p:nvPr/>
        </p:nvSpPr>
        <p:spPr>
          <a:xfrm>
            <a:off x="6679200" y="1827211"/>
            <a:ext cx="2160000"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rPr>
              <a:t>GOVERNMENT</a:t>
            </a:r>
          </a:p>
        </p:txBody>
      </p:sp>
      <p:sp>
        <p:nvSpPr>
          <p:cNvPr id="45" name="Rectangle 44"/>
          <p:cNvSpPr/>
          <p:nvPr/>
        </p:nvSpPr>
        <p:spPr>
          <a:xfrm>
            <a:off x="4431300" y="1827211"/>
            <a:ext cx="2160000" cy="32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rPr>
              <a:t>MARKET</a:t>
            </a:r>
          </a:p>
        </p:txBody>
      </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110" y="971550"/>
            <a:ext cx="798580" cy="756426"/>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010" y="1017217"/>
            <a:ext cx="798580" cy="665092"/>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646" y="984644"/>
            <a:ext cx="713108" cy="73023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753040572"/>
              </p:ext>
            </p:extLst>
          </p:nvPr>
        </p:nvGraphicFramePr>
        <p:xfrm>
          <a:off x="786597" y="2375921"/>
          <a:ext cx="8256000" cy="25278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232000">
                  <a:extLst>
                    <a:ext uri="{9D8B030D-6E8A-4147-A177-3AD203B41FA5}">
                      <a16:colId xmlns:a16="http://schemas.microsoft.com/office/drawing/2014/main" val="20001"/>
                    </a:ext>
                  </a:extLst>
                </a:gridCol>
                <a:gridCol w="2232000">
                  <a:extLst>
                    <a:ext uri="{9D8B030D-6E8A-4147-A177-3AD203B41FA5}">
                      <a16:colId xmlns:a16="http://schemas.microsoft.com/office/drawing/2014/main" val="20002"/>
                    </a:ext>
                  </a:extLst>
                </a:gridCol>
                <a:gridCol w="2268000">
                  <a:extLst>
                    <a:ext uri="{9D8B030D-6E8A-4147-A177-3AD203B41FA5}">
                      <a16:colId xmlns:a16="http://schemas.microsoft.com/office/drawing/2014/main" val="20003"/>
                    </a:ext>
                  </a:extLst>
                </a:gridCol>
              </a:tblGrid>
              <a:tr h="1263900">
                <a:tc>
                  <a:txBody>
                    <a:bodyPr/>
                    <a:lstStyle/>
                    <a:p>
                      <a:pPr algn="r"/>
                      <a:r>
                        <a:rPr lang="en-US" sz="1300" b="1" dirty="0"/>
                        <a:t>COPIES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800" b="1" i="0" u="none" strike="noStrike">
                          <a:solidFill>
                            <a:schemeClr val="accent1"/>
                          </a:solidFill>
                          <a:latin typeface="Arial"/>
                        </a:rPr>
                        <a:t>354</a:t>
                      </a:r>
                      <a:r>
                        <a:rPr lang="en-US" sz="1400" b="1" i="0" u="none" strike="noStrike" baseline="0">
                          <a:solidFill>
                            <a:schemeClr val="accent5"/>
                          </a:solidFill>
                          <a:latin typeface="Arial"/>
                        </a:rPr>
                        <a:t> </a:t>
                      </a:r>
                      <a:r>
                        <a:rPr lang="en-US" sz="1400" b="1" i="0" u="none" strike="noStrike" baseline="0">
                          <a:solidFill>
                            <a:schemeClr val="tx1"/>
                          </a:solidFill>
                          <a:latin typeface="Arial"/>
                        </a:rPr>
                        <a:t>MILLIONS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800" b="1" i="0" u="none" strike="noStrike">
                          <a:solidFill>
                            <a:schemeClr val="accent4"/>
                          </a:solidFill>
                          <a:latin typeface="Arial"/>
                        </a:rPr>
                        <a:t>193</a:t>
                      </a:r>
                      <a:r>
                        <a:rPr lang="en-US" sz="1400" b="1" i="0" u="none" strike="noStrike" baseline="0">
                          <a:solidFill>
                            <a:schemeClr val="tx1"/>
                          </a:solidFill>
                          <a:latin typeface="Arial"/>
                        </a:rPr>
                        <a:t> MILLIONS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800" b="1" i="0" u="none" strike="noStrike">
                          <a:solidFill>
                            <a:schemeClr val="accent3"/>
                          </a:solidFill>
                          <a:latin typeface="Arial"/>
                        </a:rPr>
                        <a:t>161</a:t>
                      </a:r>
                      <a:r>
                        <a:rPr lang="en-US" sz="1400" b="1" i="0" u="none" strike="noStrike">
                          <a:solidFill>
                            <a:schemeClr val="tx1"/>
                          </a:solidFill>
                          <a:latin typeface="Arial"/>
                        </a:rPr>
                        <a:t> </a:t>
                      </a:r>
                      <a:r>
                        <a:rPr lang="en-US" b="1" i="0" u="none" strike="noStrike">
                          <a:latin typeface="Arial"/>
                        </a:rPr>
                        <a:t>MILLIONS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63900">
                <a:tc>
                  <a:txBody>
                    <a:bodyPr/>
                    <a:lstStyle/>
                    <a:p>
                      <a:pPr algn="r"/>
                      <a:r>
                        <a:rPr lang="en-US" sz="1300" b="1"/>
                        <a:t>TURNOVER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800" b="1" i="0" u="none" strike="noStrike">
                          <a:solidFill>
                            <a:schemeClr val="accent3"/>
                          </a:solidFill>
                          <a:latin typeface="Arial"/>
                        </a:rPr>
                        <a:t>BRL 5,2</a:t>
                      </a:r>
                      <a:r>
                        <a:rPr lang="en-US" sz="1400" b="1" i="0" u="none" strike="noStrike" baseline="0">
                          <a:solidFill>
                            <a:schemeClr val="tx1"/>
                          </a:solidFill>
                          <a:latin typeface="Arial"/>
                        </a:rPr>
                        <a:t> BILLIONS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800" b="1" i="0" u="none" strike="noStrike" dirty="0">
                          <a:solidFill>
                            <a:schemeClr val="accent4"/>
                          </a:solidFill>
                          <a:latin typeface="Arial"/>
                        </a:rPr>
                        <a:t>BRL 3,7</a:t>
                      </a:r>
                      <a:r>
                        <a:rPr lang="en-US" sz="1400" b="1" i="0" u="none" strike="noStrike" baseline="0" dirty="0">
                          <a:solidFill>
                            <a:schemeClr val="tx1"/>
                          </a:solidFill>
                          <a:latin typeface="Arial"/>
                        </a:rPr>
                        <a:t> BILLIONS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800" b="1" i="0" u="none" strike="noStrike" dirty="0">
                          <a:solidFill>
                            <a:schemeClr val="accent3"/>
                          </a:solidFill>
                          <a:latin typeface="Arial"/>
                        </a:rPr>
                        <a:t>BRL 1,4</a:t>
                      </a:r>
                      <a:r>
                        <a:rPr lang="en-US" sz="1400" b="1" i="0" u="none" strike="noStrike" dirty="0">
                          <a:solidFill>
                            <a:schemeClr val="tx1"/>
                          </a:solidFill>
                          <a:latin typeface="Arial"/>
                        </a:rPr>
                        <a:t> BILLIONS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14" name="Group 13"/>
          <p:cNvGrpSpPr/>
          <p:nvPr/>
        </p:nvGrpSpPr>
        <p:grpSpPr>
          <a:xfrm>
            <a:off x="271135" y="1987677"/>
            <a:ext cx="720000" cy="720000"/>
            <a:chOff x="271135" y="2046416"/>
            <a:chExt cx="720000" cy="720000"/>
          </a:xfrm>
        </p:grpSpPr>
        <p:sp>
          <p:nvSpPr>
            <p:cNvPr id="9" name="Diamond 8"/>
            <p:cNvSpPr/>
            <p:nvPr/>
          </p:nvSpPr>
          <p:spPr>
            <a:xfrm>
              <a:off x="271135" y="2046416"/>
              <a:ext cx="720000" cy="7200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302" y="2236085"/>
              <a:ext cx="335667" cy="340663"/>
            </a:xfrm>
            <a:prstGeom prst="rect">
              <a:avLst/>
            </a:prstGeom>
          </p:spPr>
        </p:pic>
      </p:grpSp>
      <p:grpSp>
        <p:nvGrpSpPr>
          <p:cNvPr id="15" name="Group 14"/>
          <p:cNvGrpSpPr/>
          <p:nvPr/>
        </p:nvGrpSpPr>
        <p:grpSpPr>
          <a:xfrm>
            <a:off x="283534" y="3164611"/>
            <a:ext cx="720000" cy="720000"/>
            <a:chOff x="283534" y="3223350"/>
            <a:chExt cx="720000" cy="720000"/>
          </a:xfrm>
        </p:grpSpPr>
        <p:sp>
          <p:nvSpPr>
            <p:cNvPr id="61" name="Diamond 60"/>
            <p:cNvSpPr/>
            <p:nvPr/>
          </p:nvSpPr>
          <p:spPr>
            <a:xfrm>
              <a:off x="283534" y="3223350"/>
              <a:ext cx="720000" cy="7200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10" name="Group 9"/>
            <p:cNvGrpSpPr/>
            <p:nvPr/>
          </p:nvGrpSpPr>
          <p:grpSpPr>
            <a:xfrm>
              <a:off x="514252" y="3405889"/>
              <a:ext cx="258564" cy="354922"/>
              <a:chOff x="517442" y="3244967"/>
              <a:chExt cx="258564" cy="354922"/>
            </a:xfrm>
          </p:grpSpPr>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42" y="3244967"/>
                <a:ext cx="106164" cy="354922"/>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842" y="3244967"/>
                <a:ext cx="106164" cy="354922"/>
              </a:xfrm>
              <a:prstGeom prst="rect">
                <a:avLst/>
              </a:prstGeom>
            </p:spPr>
          </p:pic>
        </p:grpSp>
      </p:grpSp>
      <p:sp>
        <p:nvSpPr>
          <p:cNvPr id="22" name="Text Placeholder 2"/>
          <p:cNvSpPr>
            <a:spLocks noGrp="1"/>
          </p:cNvSpPr>
          <p:nvPr>
            <p:ph type="body" idx="15"/>
          </p:nvPr>
        </p:nvSpPr>
        <p:spPr>
          <a:xfrm>
            <a:off x="594359" y="4780026"/>
            <a:ext cx="8165592" cy="274320"/>
          </a:xfrm>
        </p:spPr>
        <p:txBody>
          <a:bodyPr/>
          <a:lstStyle/>
          <a:p>
            <a:pPr algn="r"/>
            <a:r>
              <a:rPr lang="en-US" dirty="0">
                <a:solidFill>
                  <a:schemeClr val="tx1"/>
                </a:solidFill>
              </a:rPr>
              <a:t>Production and sales of the Brazilian Editorial Sector</a:t>
            </a:r>
          </a:p>
          <a:p>
            <a:pPr algn="r"/>
            <a:r>
              <a:rPr lang="en-US" dirty="0">
                <a:solidFill>
                  <a:schemeClr val="tx1"/>
                </a:solidFill>
              </a:rPr>
              <a:t>Source: Nielsen | Nielsen Book</a:t>
            </a:r>
          </a:p>
        </p:txBody>
      </p:sp>
    </p:spTree>
    <p:extLst>
      <p:ext uri="{BB962C8B-B14F-4D97-AF65-F5344CB8AC3E}">
        <p14:creationId xmlns:p14="http://schemas.microsoft.com/office/powerpoint/2010/main" val="97708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5"/>
          </p:nvPr>
        </p:nvSpPr>
        <p:spPr/>
        <p:txBody>
          <a:bodyPr/>
          <a:lstStyle/>
          <a:p>
            <a:pPr algn="r"/>
            <a:r>
              <a:rPr lang="en-US">
                <a:solidFill>
                  <a:schemeClr val="tx1"/>
                </a:solidFill>
              </a:rPr>
              <a:t>Production and sales of the
</a:t>
            </a:r>
            <a:br>
              <a:rPr lang="en-US">
                <a:solidFill>
                  <a:schemeClr val="tx1"/>
                </a:solidFill>
              </a:rPr>
            </a:br>
            <a:r>
              <a:rPr lang="en-US">
                <a:solidFill>
                  <a:schemeClr val="tx1"/>
                </a:solidFill>
              </a:rPr>
              <a:t>Brazilian editorial sector</a:t>
            </a:r>
          </a:p>
          <a:p>
            <a:pPr algn="r"/>
            <a:r>
              <a:rPr lang="en-US">
                <a:solidFill>
                  <a:schemeClr val="tx1"/>
                </a:solidFill>
              </a:rPr>
              <a:t>Source: Nielsen | Nielsen Book</a:t>
            </a:r>
          </a:p>
        </p:txBody>
      </p:sp>
      <p:sp>
        <p:nvSpPr>
          <p:cNvPr id="2" name="Title 1"/>
          <p:cNvSpPr>
            <a:spLocks noGrp="1"/>
          </p:cNvSpPr>
          <p:nvPr>
            <p:ph type="title"/>
          </p:nvPr>
        </p:nvSpPr>
        <p:spPr/>
        <p:txBody>
          <a:bodyPr/>
          <a:lstStyle/>
          <a:p>
            <a:r>
              <a:rPr lang="en-US">
                <a:solidFill>
                  <a:schemeClr val="tx1"/>
                </a:solidFill>
              </a:rPr>
              <a:t>Sector SALES</a:t>
            </a:r>
          </a:p>
        </p:txBody>
      </p:sp>
      <p:sp>
        <p:nvSpPr>
          <p:cNvPr id="27" name="Rectangle 26"/>
          <p:cNvSpPr/>
          <p:nvPr/>
        </p:nvSpPr>
        <p:spPr>
          <a:xfrm>
            <a:off x="4716000" y="1626"/>
            <a:ext cx="4428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4" name="TextBox 43"/>
          <p:cNvSpPr txBox="1"/>
          <p:nvPr/>
        </p:nvSpPr>
        <p:spPr>
          <a:xfrm>
            <a:off x="5088366" y="880991"/>
            <a:ext cx="1388634" cy="276999"/>
          </a:xfrm>
          <a:prstGeom prst="rect">
            <a:avLst/>
          </a:prstGeom>
          <a:noFill/>
        </p:spPr>
        <p:txBody>
          <a:bodyPr wrap="square" rtlCol="0">
            <a:spAutoFit/>
          </a:bodyPr>
          <a:lstStyle/>
          <a:p>
            <a:r>
              <a:rPr lang="en-US" sz="1200" b="1">
                <a:solidFill>
                  <a:schemeClr val="bg1"/>
                </a:solidFill>
              </a:rPr>
              <a:t>TURNOVER</a:t>
            </a:r>
          </a:p>
        </p:txBody>
      </p:sp>
      <p:grpSp>
        <p:nvGrpSpPr>
          <p:cNvPr id="46" name="Group 45"/>
          <p:cNvGrpSpPr/>
          <p:nvPr/>
        </p:nvGrpSpPr>
        <p:grpSpPr>
          <a:xfrm>
            <a:off x="4780035" y="859725"/>
            <a:ext cx="396446" cy="406461"/>
            <a:chOff x="687594" y="2144023"/>
            <a:chExt cx="396446" cy="406461"/>
          </a:xfrm>
          <a:noFill/>
        </p:grpSpPr>
        <p:sp>
          <p:nvSpPr>
            <p:cNvPr id="47" name="Rectangle 46"/>
            <p:cNvSpPr/>
            <p:nvPr/>
          </p:nvSpPr>
          <p:spPr>
            <a:xfrm>
              <a:off x="687594" y="2144023"/>
              <a:ext cx="396446" cy="4064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48" name="Group 47"/>
            <p:cNvGrpSpPr/>
            <p:nvPr/>
          </p:nvGrpSpPr>
          <p:grpSpPr>
            <a:xfrm>
              <a:off x="719493" y="2207590"/>
              <a:ext cx="276433" cy="192396"/>
              <a:chOff x="485567" y="2466670"/>
              <a:chExt cx="276433" cy="192396"/>
            </a:xfrm>
            <a:grpFill/>
          </p:grpSpPr>
          <p:sp>
            <p:nvSpPr>
              <p:cNvPr id="49" name="Chevron 48"/>
              <p:cNvSpPr/>
              <p:nvPr/>
            </p:nvSpPr>
            <p:spPr>
              <a:xfrm>
                <a:off x="485567" y="2466670"/>
                <a:ext cx="124033" cy="192396"/>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50" name="Chevron 49"/>
              <p:cNvSpPr/>
              <p:nvPr/>
            </p:nvSpPr>
            <p:spPr>
              <a:xfrm>
                <a:off x="637967" y="2466670"/>
                <a:ext cx="124033" cy="192396"/>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grpSp>
        <p:nvGrpSpPr>
          <p:cNvPr id="51" name="Group 50"/>
          <p:cNvGrpSpPr/>
          <p:nvPr/>
        </p:nvGrpSpPr>
        <p:grpSpPr>
          <a:xfrm>
            <a:off x="685800" y="855348"/>
            <a:ext cx="396446" cy="406461"/>
            <a:chOff x="687594" y="2144023"/>
            <a:chExt cx="396446" cy="406461"/>
          </a:xfrm>
          <a:noFill/>
        </p:grpSpPr>
        <p:sp>
          <p:nvSpPr>
            <p:cNvPr id="54" name="Rectangle 53"/>
            <p:cNvSpPr/>
            <p:nvPr/>
          </p:nvSpPr>
          <p:spPr>
            <a:xfrm>
              <a:off x="687594" y="2144023"/>
              <a:ext cx="396446" cy="4064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55" name="Group 54"/>
            <p:cNvGrpSpPr/>
            <p:nvPr/>
          </p:nvGrpSpPr>
          <p:grpSpPr>
            <a:xfrm>
              <a:off x="719493" y="2207590"/>
              <a:ext cx="276433" cy="192396"/>
              <a:chOff x="485567" y="2466670"/>
              <a:chExt cx="276433" cy="192396"/>
            </a:xfrm>
            <a:grpFill/>
          </p:grpSpPr>
          <p:sp>
            <p:nvSpPr>
              <p:cNvPr id="56" name="Chevron 55"/>
              <p:cNvSpPr/>
              <p:nvPr/>
            </p:nvSpPr>
            <p:spPr>
              <a:xfrm>
                <a:off x="485567" y="2466670"/>
                <a:ext cx="124033" cy="192396"/>
              </a:xfrm>
              <a:prstGeom prst="chevron">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57" name="Chevron 56"/>
              <p:cNvSpPr/>
              <p:nvPr/>
            </p:nvSpPr>
            <p:spPr>
              <a:xfrm>
                <a:off x="637967" y="2466670"/>
                <a:ext cx="124033" cy="192396"/>
              </a:xfrm>
              <a:prstGeom prst="chevron">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grpSp>
      </p:grpSp>
      <p:sp>
        <p:nvSpPr>
          <p:cNvPr id="58" name="TextBox 57"/>
          <p:cNvSpPr txBox="1"/>
          <p:nvPr/>
        </p:nvSpPr>
        <p:spPr>
          <a:xfrm>
            <a:off x="994132" y="876614"/>
            <a:ext cx="2206268" cy="276999"/>
          </a:xfrm>
          <a:prstGeom prst="rect">
            <a:avLst/>
          </a:prstGeom>
          <a:solidFill>
            <a:schemeClr val="bg1"/>
          </a:solidFill>
        </p:spPr>
        <p:txBody>
          <a:bodyPr wrap="square" rtlCol="0">
            <a:spAutoFit/>
          </a:bodyPr>
          <a:lstStyle/>
          <a:p>
            <a:r>
              <a:rPr lang="en-US" sz="1200" b="1"/>
              <a:t>COPIES SOLD</a:t>
            </a:r>
          </a:p>
        </p:txBody>
      </p:sp>
      <p:graphicFrame>
        <p:nvGraphicFramePr>
          <p:cNvPr id="59" name="Chart 58"/>
          <p:cNvGraphicFramePr/>
          <p:nvPr>
            <p:extLst>
              <p:ext uri="{D42A27DB-BD31-4B8C-83A1-F6EECF244321}">
                <p14:modId xmlns:p14="http://schemas.microsoft.com/office/powerpoint/2010/main" val="3908071275"/>
              </p:ext>
            </p:extLst>
          </p:nvPr>
        </p:nvGraphicFramePr>
        <p:xfrm>
          <a:off x="2526475" y="1301810"/>
          <a:ext cx="1878600" cy="3708339"/>
        </p:xfrm>
        <a:graphic>
          <a:graphicData uri="http://schemas.openxmlformats.org/drawingml/2006/chart">
            <c:chart xmlns:c="http://schemas.openxmlformats.org/drawingml/2006/chart" xmlns:r="http://schemas.openxmlformats.org/officeDocument/2006/relationships" r:id="rId2"/>
          </a:graphicData>
        </a:graphic>
      </p:graphicFrame>
      <p:grpSp>
        <p:nvGrpSpPr>
          <p:cNvPr id="62" name="Group 61"/>
          <p:cNvGrpSpPr/>
          <p:nvPr/>
        </p:nvGrpSpPr>
        <p:grpSpPr>
          <a:xfrm>
            <a:off x="6623821" y="481340"/>
            <a:ext cx="762000" cy="261610"/>
            <a:chOff x="4953000" y="305209"/>
            <a:chExt cx="762000" cy="261610"/>
          </a:xfrm>
        </p:grpSpPr>
        <p:sp>
          <p:nvSpPr>
            <p:cNvPr id="63" name="Rectangle 62"/>
            <p:cNvSpPr/>
            <p:nvPr/>
          </p:nvSpPr>
          <p:spPr>
            <a:xfrm>
              <a:off x="4953000" y="359814"/>
              <a:ext cx="159010"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bg1"/>
                </a:solidFill>
              </a:endParaRPr>
            </a:p>
          </p:txBody>
        </p:sp>
        <p:sp>
          <p:nvSpPr>
            <p:cNvPr id="67" name="TextBox 66"/>
            <p:cNvSpPr txBox="1"/>
            <p:nvPr/>
          </p:nvSpPr>
          <p:spPr>
            <a:xfrm>
              <a:off x="5112010" y="305209"/>
              <a:ext cx="602990" cy="261610"/>
            </a:xfrm>
            <a:prstGeom prst="rect">
              <a:avLst/>
            </a:prstGeom>
            <a:noFill/>
          </p:spPr>
          <p:txBody>
            <a:bodyPr wrap="square" rtlCol="0">
              <a:spAutoFit/>
            </a:bodyPr>
            <a:lstStyle/>
            <a:p>
              <a:r>
                <a:rPr lang="en-US" sz="1100">
                  <a:solidFill>
                    <a:schemeClr val="bg1"/>
                  </a:solidFill>
                </a:rPr>
                <a:t>2019</a:t>
              </a:r>
            </a:p>
          </p:txBody>
        </p:sp>
      </p:grpSp>
      <p:grpSp>
        <p:nvGrpSpPr>
          <p:cNvPr id="68" name="Group 67"/>
          <p:cNvGrpSpPr/>
          <p:nvPr/>
        </p:nvGrpSpPr>
        <p:grpSpPr>
          <a:xfrm>
            <a:off x="7309621" y="481340"/>
            <a:ext cx="762000" cy="261610"/>
            <a:chOff x="6019800" y="305209"/>
            <a:chExt cx="762000" cy="261610"/>
          </a:xfrm>
        </p:grpSpPr>
        <p:sp>
          <p:nvSpPr>
            <p:cNvPr id="69" name="Rectangle 68"/>
            <p:cNvSpPr/>
            <p:nvPr/>
          </p:nvSpPr>
          <p:spPr>
            <a:xfrm>
              <a:off x="6019800" y="359814"/>
              <a:ext cx="159010"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bg1"/>
                </a:solidFill>
              </a:endParaRPr>
            </a:p>
          </p:txBody>
        </p:sp>
        <p:sp>
          <p:nvSpPr>
            <p:cNvPr id="70" name="TextBox 69"/>
            <p:cNvSpPr txBox="1"/>
            <p:nvPr/>
          </p:nvSpPr>
          <p:spPr>
            <a:xfrm>
              <a:off x="6178810" y="305209"/>
              <a:ext cx="602990" cy="261610"/>
            </a:xfrm>
            <a:prstGeom prst="rect">
              <a:avLst/>
            </a:prstGeom>
            <a:noFill/>
          </p:spPr>
          <p:txBody>
            <a:bodyPr wrap="square" rtlCol="0">
              <a:spAutoFit/>
            </a:bodyPr>
            <a:lstStyle/>
            <a:p>
              <a:r>
                <a:rPr lang="en-US" sz="1100">
                  <a:solidFill>
                    <a:schemeClr val="bg1"/>
                  </a:solidFill>
                </a:rPr>
                <a:t>2020</a:t>
              </a:r>
            </a:p>
          </p:txBody>
        </p:sp>
      </p:grpSp>
      <p:grpSp>
        <p:nvGrpSpPr>
          <p:cNvPr id="71" name="Group 70"/>
          <p:cNvGrpSpPr/>
          <p:nvPr/>
        </p:nvGrpSpPr>
        <p:grpSpPr>
          <a:xfrm>
            <a:off x="7952889" y="481340"/>
            <a:ext cx="1116473" cy="261610"/>
            <a:chOff x="7995421" y="481340"/>
            <a:chExt cx="1116473" cy="261610"/>
          </a:xfrm>
        </p:grpSpPr>
        <p:sp>
          <p:nvSpPr>
            <p:cNvPr id="72" name="TextBox 71"/>
            <p:cNvSpPr txBox="1"/>
            <p:nvPr/>
          </p:nvSpPr>
          <p:spPr>
            <a:xfrm>
              <a:off x="8153399" y="481340"/>
              <a:ext cx="958495" cy="261610"/>
            </a:xfrm>
            <a:prstGeom prst="rect">
              <a:avLst/>
            </a:prstGeom>
            <a:noFill/>
          </p:spPr>
          <p:txBody>
            <a:bodyPr wrap="square" rtlCol="0">
              <a:spAutoFit/>
            </a:bodyPr>
            <a:lstStyle/>
            <a:p>
              <a:r>
                <a:rPr lang="en-US" sz="1100">
                  <a:solidFill>
                    <a:schemeClr val="bg1"/>
                  </a:solidFill>
                </a:rPr>
                <a:t>Variation %</a:t>
              </a:r>
            </a:p>
          </p:txBody>
        </p:sp>
        <p:sp>
          <p:nvSpPr>
            <p:cNvPr id="73" name="Rectangle 72"/>
            <p:cNvSpPr/>
            <p:nvPr/>
          </p:nvSpPr>
          <p:spPr>
            <a:xfrm>
              <a:off x="7995421" y="535945"/>
              <a:ext cx="159010" cy="152400"/>
            </a:xfrm>
            <a:prstGeom prst="rect">
              <a:avLst/>
            </a:prstGeom>
            <a:solidFill>
              <a:schemeClr val="accent2">
                <a:lumMod val="60000"/>
                <a:lumOff val="40000"/>
              </a:schemeClr>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a:solidFill>
                  <a:schemeClr val="bg1"/>
                </a:solidFill>
              </a:endParaRPr>
            </a:p>
          </p:txBody>
        </p:sp>
      </p:gr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74" y="4082917"/>
            <a:ext cx="589345" cy="603504"/>
          </a:xfrm>
          <a:prstGeom prst="rect">
            <a:avLst/>
          </a:prstGeom>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54" y="2959249"/>
            <a:ext cx="599985" cy="499694"/>
          </a:xfrm>
          <a:prstGeom prst="rect">
            <a:avLst/>
          </a:prstGeom>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455" y="1541193"/>
            <a:ext cx="725982" cy="687660"/>
          </a:xfrm>
          <a:prstGeom prst="rect">
            <a:avLst/>
          </a:prstGeom>
        </p:spPr>
      </p:pic>
      <p:cxnSp>
        <p:nvCxnSpPr>
          <p:cNvPr id="22" name="Straight Connector 21"/>
          <p:cNvCxnSpPr/>
          <p:nvPr/>
        </p:nvCxnSpPr>
        <p:spPr>
          <a:xfrm>
            <a:off x="381000" y="2573376"/>
            <a:ext cx="8460000"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1000" y="3867150"/>
            <a:ext cx="8460000"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graphicFrame>
        <p:nvGraphicFramePr>
          <p:cNvPr id="31" name="Table 30"/>
          <p:cNvGraphicFramePr>
            <a:graphicFrameLocks noGrp="1"/>
          </p:cNvGraphicFramePr>
          <p:nvPr>
            <p:extLst>
              <p:ext uri="{D42A27DB-BD31-4B8C-83A1-F6EECF244321}">
                <p14:modId xmlns:p14="http://schemas.microsoft.com/office/powerpoint/2010/main" val="3776360735"/>
              </p:ext>
            </p:extLst>
          </p:nvPr>
        </p:nvGraphicFramePr>
        <p:xfrm>
          <a:off x="1154875" y="1454211"/>
          <a:ext cx="1219200" cy="36321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tblGrid>
              <a:tr h="1210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i="0" u="none" strike="noStrike">
                          <a:solidFill>
                            <a:schemeClr val="accent1"/>
                          </a:solidFill>
                          <a:latin typeface="+mn-lt"/>
                        </a:rPr>
                        <a:t>354</a:t>
                      </a:r>
                      <a:r>
                        <a:rPr lang="en-US" sz="1600" b="1" i="0" u="none" strike="noStrike" baseline="0">
                          <a:solidFill>
                            <a:schemeClr val="accent5"/>
                          </a:solidFill>
                          <a:latin typeface="+mn-lt"/>
                        </a:rPr>
                        <a:t> </a:t>
                      </a:r>
                      <a:r>
                        <a:rPr lang="en-US" sz="1600" b="1" i="0" u="none" strike="noStrike" baseline="0">
                          <a:solidFill>
                            <a:schemeClr val="tx1"/>
                          </a:solidFill>
                          <a:latin typeface="+mn-lt"/>
                        </a:rPr>
                        <a:t>MILLIONS</a:t>
                      </a:r>
                    </a:p>
                    <a:p>
                      <a:pPr algn="l" rtl="0"/>
                      <a:endParaRPr lang="pt-BR" sz="1600" dirty="0"/>
                    </a:p>
                  </a:txBody>
                  <a:tcPr anchor="ctr"/>
                </a:tc>
                <a:extLst>
                  <a:ext uri="{0D108BD9-81ED-4DB2-BD59-A6C34878D82A}">
                    <a16:rowId xmlns:a16="http://schemas.microsoft.com/office/drawing/2014/main" val="10000"/>
                  </a:ext>
                </a:extLst>
              </a:tr>
              <a:tr h="1210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i="0" u="none" strike="noStrike">
                          <a:solidFill>
                            <a:schemeClr val="accent4"/>
                          </a:solidFill>
                          <a:latin typeface="+mn-lt"/>
                        </a:rPr>
                        <a:t>193</a:t>
                      </a:r>
                      <a:r>
                        <a:rPr lang="en-US" sz="1600" b="1" i="0" u="none" strike="noStrike" baseline="0">
                          <a:solidFill>
                            <a:schemeClr val="tx1"/>
                          </a:solidFill>
                          <a:latin typeface="+mn-lt"/>
                        </a:rPr>
                        <a:t> MILLIONS</a:t>
                      </a:r>
                    </a:p>
                    <a:p>
                      <a:pPr algn="l" rtl="0"/>
                      <a:endParaRPr lang="pt-BR" sz="1600" dirty="0"/>
                    </a:p>
                  </a:txBody>
                  <a:tcPr anchor="ctr"/>
                </a:tc>
                <a:extLst>
                  <a:ext uri="{0D108BD9-81ED-4DB2-BD59-A6C34878D82A}">
                    <a16:rowId xmlns:a16="http://schemas.microsoft.com/office/drawing/2014/main" val="10001"/>
                  </a:ext>
                </a:extLst>
              </a:tr>
              <a:tr h="1210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i="0" u="none" strike="noStrike">
                          <a:solidFill>
                            <a:schemeClr val="accent3"/>
                          </a:solidFill>
                          <a:latin typeface="+mn-lt"/>
                        </a:rPr>
                        <a:t>161</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i="0" u="none" strike="noStrike">
                          <a:solidFill>
                            <a:schemeClr val="tx1"/>
                          </a:solidFill>
                          <a:latin typeface="+mn-lt"/>
                        </a:rPr>
                        <a:t>MILLIONS</a:t>
                      </a:r>
                    </a:p>
                    <a:p>
                      <a:pPr algn="l" rtl="0"/>
                      <a:endParaRPr lang="pt-BR" sz="1600" dirty="0"/>
                    </a:p>
                  </a:txBody>
                  <a:tcPr anchor="ctr"/>
                </a:tc>
                <a:extLst>
                  <a:ext uri="{0D108BD9-81ED-4DB2-BD59-A6C34878D82A}">
                    <a16:rowId xmlns:a16="http://schemas.microsoft.com/office/drawing/2014/main" val="10002"/>
                  </a:ext>
                </a:extLst>
              </a:tr>
            </a:tbl>
          </a:graphicData>
        </a:graphic>
      </p:graphicFrame>
      <p:sp>
        <p:nvSpPr>
          <p:cNvPr id="34" name="TextBox 33"/>
          <p:cNvSpPr txBox="1"/>
          <p:nvPr/>
        </p:nvSpPr>
        <p:spPr>
          <a:xfrm>
            <a:off x="2514600" y="1201574"/>
            <a:ext cx="1863600" cy="276999"/>
          </a:xfrm>
          <a:prstGeom prst="rect">
            <a:avLst/>
          </a:prstGeom>
          <a:noFill/>
        </p:spPr>
        <p:txBody>
          <a:bodyPr wrap="square" rtlCol="0">
            <a:spAutoFit/>
          </a:bodyPr>
          <a:lstStyle/>
          <a:p>
            <a:r>
              <a:rPr lang="en-US" sz="1200" b="1" i="1">
                <a:solidFill>
                  <a:schemeClr val="accent2"/>
                </a:solidFill>
              </a:rPr>
              <a:t>20 x 19 Comparative</a:t>
            </a:r>
          </a:p>
        </p:txBody>
      </p:sp>
      <p:grpSp>
        <p:nvGrpSpPr>
          <p:cNvPr id="37" name="Group 36"/>
          <p:cNvGrpSpPr/>
          <p:nvPr/>
        </p:nvGrpSpPr>
        <p:grpSpPr>
          <a:xfrm>
            <a:off x="4108199" y="1762225"/>
            <a:ext cx="634675" cy="288000"/>
            <a:chOff x="4060239" y="1591415"/>
            <a:chExt cx="540000" cy="288000"/>
          </a:xfrm>
        </p:grpSpPr>
        <p:sp>
          <p:nvSpPr>
            <p:cNvPr id="36" name="Rectangle 35"/>
            <p:cNvSpPr/>
            <p:nvPr/>
          </p:nvSpPr>
          <p:spPr>
            <a:xfrm>
              <a:off x="4114239" y="1591415"/>
              <a:ext cx="432000" cy="288000"/>
            </a:xfrm>
            <a:prstGeom prst="rect">
              <a:avLst/>
            </a:prstGeom>
            <a:solidFill>
              <a:schemeClr val="accent2">
                <a:lumMod val="60000"/>
                <a:lumOff val="40000"/>
              </a:schemeClr>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sz="1200">
                <a:solidFill>
                  <a:schemeClr val="bg1"/>
                </a:solidFill>
              </a:endParaRPr>
            </a:p>
          </p:txBody>
        </p:sp>
        <p:sp>
          <p:nvSpPr>
            <p:cNvPr id="79" name="Rectangle 78"/>
            <p:cNvSpPr/>
            <p:nvPr/>
          </p:nvSpPr>
          <p:spPr>
            <a:xfrm>
              <a:off x="4060239" y="1591415"/>
              <a:ext cx="540000" cy="288000"/>
            </a:xfrm>
            <a:prstGeom prst="rect">
              <a:avLst/>
            </a:prstGeom>
            <a:no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a:t>-18.43</a:t>
              </a:r>
            </a:p>
          </p:txBody>
        </p:sp>
      </p:grpSp>
      <p:grpSp>
        <p:nvGrpSpPr>
          <p:cNvPr id="80" name="Group 79"/>
          <p:cNvGrpSpPr/>
          <p:nvPr/>
        </p:nvGrpSpPr>
        <p:grpSpPr>
          <a:xfrm>
            <a:off x="3317175" y="3028950"/>
            <a:ext cx="585850" cy="288000"/>
            <a:chOff x="4060239" y="1591415"/>
            <a:chExt cx="540000" cy="288000"/>
          </a:xfrm>
        </p:grpSpPr>
        <p:sp>
          <p:nvSpPr>
            <p:cNvPr id="81" name="Rectangle 80"/>
            <p:cNvSpPr/>
            <p:nvPr/>
          </p:nvSpPr>
          <p:spPr>
            <a:xfrm>
              <a:off x="4114239" y="1591415"/>
              <a:ext cx="432000" cy="288000"/>
            </a:xfrm>
            <a:prstGeom prst="rect">
              <a:avLst/>
            </a:prstGeom>
            <a:solidFill>
              <a:schemeClr val="accent2">
                <a:lumMod val="60000"/>
                <a:lumOff val="40000"/>
              </a:schemeClr>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sz="1200">
                <a:solidFill>
                  <a:schemeClr val="bg1"/>
                </a:solidFill>
              </a:endParaRPr>
            </a:p>
          </p:txBody>
        </p:sp>
        <p:sp>
          <p:nvSpPr>
            <p:cNvPr id="82" name="Rectangle 81"/>
            <p:cNvSpPr/>
            <p:nvPr/>
          </p:nvSpPr>
          <p:spPr>
            <a:xfrm>
              <a:off x="4060239" y="1591415"/>
              <a:ext cx="540000" cy="288000"/>
            </a:xfrm>
            <a:prstGeom prst="rect">
              <a:avLst/>
            </a:prstGeom>
            <a:no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a:t>-7.75</a:t>
              </a:r>
            </a:p>
          </p:txBody>
        </p:sp>
      </p:grpSp>
      <p:grpSp>
        <p:nvGrpSpPr>
          <p:cNvPr id="83" name="Group 82"/>
          <p:cNvGrpSpPr/>
          <p:nvPr/>
        </p:nvGrpSpPr>
        <p:grpSpPr>
          <a:xfrm>
            <a:off x="3363024" y="4248150"/>
            <a:ext cx="675575" cy="288000"/>
            <a:chOff x="4060239" y="1591415"/>
            <a:chExt cx="540000" cy="288000"/>
          </a:xfrm>
        </p:grpSpPr>
        <p:sp>
          <p:nvSpPr>
            <p:cNvPr id="84" name="Rectangle 83"/>
            <p:cNvSpPr/>
            <p:nvPr/>
          </p:nvSpPr>
          <p:spPr>
            <a:xfrm>
              <a:off x="4114239" y="1591415"/>
              <a:ext cx="432000" cy="288000"/>
            </a:xfrm>
            <a:prstGeom prst="rect">
              <a:avLst/>
            </a:prstGeom>
            <a:solidFill>
              <a:schemeClr val="accent2">
                <a:lumMod val="60000"/>
                <a:lumOff val="40000"/>
              </a:schemeClr>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sz="1200">
                <a:solidFill>
                  <a:schemeClr val="bg1"/>
                </a:solidFill>
              </a:endParaRPr>
            </a:p>
          </p:txBody>
        </p:sp>
        <p:sp>
          <p:nvSpPr>
            <p:cNvPr id="85" name="Rectangle 84"/>
            <p:cNvSpPr/>
            <p:nvPr/>
          </p:nvSpPr>
          <p:spPr>
            <a:xfrm>
              <a:off x="4060239" y="1591415"/>
              <a:ext cx="540000" cy="288000"/>
            </a:xfrm>
            <a:prstGeom prst="rect">
              <a:avLst/>
            </a:prstGeom>
            <a:no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a:t>-28.40</a:t>
              </a:r>
            </a:p>
          </p:txBody>
        </p:sp>
      </p:grpSp>
      <p:graphicFrame>
        <p:nvGraphicFramePr>
          <p:cNvPr id="86" name="Table 85"/>
          <p:cNvGraphicFramePr>
            <a:graphicFrameLocks noGrp="1"/>
          </p:cNvGraphicFramePr>
          <p:nvPr>
            <p:extLst>
              <p:ext uri="{D42A27DB-BD31-4B8C-83A1-F6EECF244321}">
                <p14:modId xmlns:p14="http://schemas.microsoft.com/office/powerpoint/2010/main" val="3144637"/>
              </p:ext>
            </p:extLst>
          </p:nvPr>
        </p:nvGraphicFramePr>
        <p:xfrm>
          <a:off x="4732831" y="1452500"/>
          <a:ext cx="2075194" cy="3632139"/>
        </p:xfrm>
        <a:graphic>
          <a:graphicData uri="http://schemas.openxmlformats.org/drawingml/2006/table">
            <a:tbl>
              <a:tblPr firstRow="1" bandRow="1">
                <a:tableStyleId>{2D5ABB26-0587-4C30-8999-92F81FD0307C}</a:tableStyleId>
              </a:tblPr>
              <a:tblGrid>
                <a:gridCol w="2075194">
                  <a:extLst>
                    <a:ext uri="{9D8B030D-6E8A-4147-A177-3AD203B41FA5}">
                      <a16:colId xmlns:a16="http://schemas.microsoft.com/office/drawing/2014/main" val="20000"/>
                    </a:ext>
                  </a:extLst>
                </a:gridCol>
              </a:tblGrid>
              <a:tr h="1210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i="0" u="none" strike="noStrike" dirty="0">
                          <a:solidFill>
                            <a:schemeClr val="accent1"/>
                          </a:solidFill>
                          <a:latin typeface="+mn-lt"/>
                        </a:rPr>
                        <a:t>BRL 5,17 </a:t>
                      </a:r>
                      <a:r>
                        <a:rPr lang="en-US" sz="1600" b="1" i="0" u="none" strike="noStrike" baseline="0" dirty="0">
                          <a:solidFill>
                            <a:schemeClr val="bg1">
                              <a:lumMod val="95000"/>
                            </a:schemeClr>
                          </a:solidFill>
                          <a:latin typeface="+mn-lt"/>
                        </a:rPr>
                        <a:t>BILLIONS</a:t>
                      </a:r>
                    </a:p>
                    <a:p>
                      <a:pPr algn="l" rtl="0"/>
                      <a:endParaRPr lang="pt-BR" sz="1600" dirty="0"/>
                    </a:p>
                  </a:txBody>
                  <a:tcPr anchor="ctr"/>
                </a:tc>
                <a:extLst>
                  <a:ext uri="{0D108BD9-81ED-4DB2-BD59-A6C34878D82A}">
                    <a16:rowId xmlns:a16="http://schemas.microsoft.com/office/drawing/2014/main" val="10000"/>
                  </a:ext>
                </a:extLst>
              </a:tr>
              <a:tr h="1210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i="0" u="none" strike="noStrike">
                          <a:solidFill>
                            <a:schemeClr val="accent4"/>
                          </a:solidFill>
                          <a:latin typeface="+mn-lt"/>
                        </a:rPr>
                        <a:t>BRL 3,73</a:t>
                      </a:r>
                      <a:r>
                        <a:rPr lang="en-US" sz="1600" b="1" i="0" u="none" strike="noStrike" baseline="0">
                          <a:solidFill>
                            <a:schemeClr val="bg1">
                              <a:lumMod val="95000"/>
                            </a:schemeClr>
                          </a:solidFill>
                          <a:latin typeface="+mn-lt"/>
                        </a:rPr>
                        <a:t> BILLIONS</a:t>
                      </a:r>
                    </a:p>
                    <a:p>
                      <a:pPr algn="l" rtl="0"/>
                      <a:endParaRPr lang="pt-BR" sz="1600" dirty="0"/>
                    </a:p>
                  </a:txBody>
                  <a:tcPr anchor="ctr"/>
                </a:tc>
                <a:extLst>
                  <a:ext uri="{0D108BD9-81ED-4DB2-BD59-A6C34878D82A}">
                    <a16:rowId xmlns:a16="http://schemas.microsoft.com/office/drawing/2014/main" val="10001"/>
                  </a:ext>
                </a:extLst>
              </a:tr>
              <a:tr h="1210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i="0" u="none" strike="noStrike" dirty="0">
                          <a:solidFill>
                            <a:schemeClr val="accent3"/>
                          </a:solidFill>
                          <a:latin typeface="+mn-lt"/>
                        </a:rPr>
                        <a:t>BRL 1,44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bg1">
                              <a:lumMod val="95000"/>
                            </a:schemeClr>
                          </a:solidFill>
                          <a:latin typeface="+mn-lt"/>
                        </a:rPr>
                        <a:t>BILLIONS</a:t>
                      </a:r>
                    </a:p>
                    <a:p>
                      <a:pPr algn="l" rtl="0"/>
                      <a:endParaRPr lang="pt-BR" sz="1600" dirty="0"/>
                    </a:p>
                  </a:txBody>
                  <a:tcPr anchor="ctr"/>
                </a:tc>
                <a:extLst>
                  <a:ext uri="{0D108BD9-81ED-4DB2-BD59-A6C34878D82A}">
                    <a16:rowId xmlns:a16="http://schemas.microsoft.com/office/drawing/2014/main" val="10002"/>
                  </a:ext>
                </a:extLst>
              </a:tr>
            </a:tbl>
          </a:graphicData>
        </a:graphic>
      </p:graphicFrame>
      <p:graphicFrame>
        <p:nvGraphicFramePr>
          <p:cNvPr id="87" name="Chart 86"/>
          <p:cNvGraphicFramePr/>
          <p:nvPr>
            <p:extLst>
              <p:ext uri="{D42A27DB-BD31-4B8C-83A1-F6EECF244321}">
                <p14:modId xmlns:p14="http://schemas.microsoft.com/office/powerpoint/2010/main" val="4040910596"/>
              </p:ext>
            </p:extLst>
          </p:nvPr>
        </p:nvGraphicFramePr>
        <p:xfrm>
          <a:off x="6793674" y="1300386"/>
          <a:ext cx="2350326" cy="3708339"/>
        </p:xfrm>
        <a:graphic>
          <a:graphicData uri="http://schemas.openxmlformats.org/drawingml/2006/chart">
            <c:chart xmlns:c="http://schemas.openxmlformats.org/drawingml/2006/chart" xmlns:r="http://schemas.openxmlformats.org/officeDocument/2006/relationships" r:id="rId6"/>
          </a:graphicData>
        </a:graphic>
      </p:graphicFrame>
      <p:sp>
        <p:nvSpPr>
          <p:cNvPr id="88" name="TextBox 87"/>
          <p:cNvSpPr txBox="1"/>
          <p:nvPr/>
        </p:nvSpPr>
        <p:spPr>
          <a:xfrm>
            <a:off x="6781800" y="1200150"/>
            <a:ext cx="1863600" cy="276999"/>
          </a:xfrm>
          <a:prstGeom prst="rect">
            <a:avLst/>
          </a:prstGeom>
          <a:noFill/>
        </p:spPr>
        <p:txBody>
          <a:bodyPr wrap="square" rtlCol="0">
            <a:spAutoFit/>
          </a:bodyPr>
          <a:lstStyle/>
          <a:p>
            <a:r>
              <a:rPr lang="en-US" sz="1200" b="1" i="1">
                <a:solidFill>
                  <a:srgbClr val="D022C8"/>
                </a:solidFill>
              </a:rPr>
              <a:t>20 x 19 Comparative</a:t>
            </a:r>
          </a:p>
        </p:txBody>
      </p:sp>
      <p:grpSp>
        <p:nvGrpSpPr>
          <p:cNvPr id="89" name="Group 88"/>
          <p:cNvGrpSpPr/>
          <p:nvPr/>
        </p:nvGrpSpPr>
        <p:grpSpPr>
          <a:xfrm>
            <a:off x="8111175" y="1769175"/>
            <a:ext cx="534225" cy="288000"/>
            <a:chOff x="4060239" y="1591415"/>
            <a:chExt cx="540000" cy="288000"/>
          </a:xfrm>
        </p:grpSpPr>
        <p:sp>
          <p:nvSpPr>
            <p:cNvPr id="90" name="Rectangle 89"/>
            <p:cNvSpPr/>
            <p:nvPr/>
          </p:nvSpPr>
          <p:spPr>
            <a:xfrm>
              <a:off x="4114239" y="1591415"/>
              <a:ext cx="432000" cy="288000"/>
            </a:xfrm>
            <a:prstGeom prst="rect">
              <a:avLst/>
            </a:prstGeom>
            <a:solidFill>
              <a:schemeClr val="accent2">
                <a:lumMod val="60000"/>
                <a:lumOff val="40000"/>
              </a:schemeClr>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sz="1200">
                <a:solidFill>
                  <a:schemeClr val="bg1"/>
                </a:solidFill>
              </a:endParaRPr>
            </a:p>
          </p:txBody>
        </p:sp>
        <p:sp>
          <p:nvSpPr>
            <p:cNvPr id="91" name="Rectangle 90"/>
            <p:cNvSpPr/>
            <p:nvPr/>
          </p:nvSpPr>
          <p:spPr>
            <a:xfrm>
              <a:off x="4060239" y="1591415"/>
              <a:ext cx="540000" cy="288000"/>
            </a:xfrm>
            <a:prstGeom prst="rect">
              <a:avLst/>
            </a:prstGeom>
            <a:no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a:t>-8.78</a:t>
              </a:r>
            </a:p>
          </p:txBody>
        </p:sp>
      </p:grpSp>
      <p:grpSp>
        <p:nvGrpSpPr>
          <p:cNvPr id="92" name="Group 91"/>
          <p:cNvGrpSpPr/>
          <p:nvPr/>
        </p:nvGrpSpPr>
        <p:grpSpPr>
          <a:xfrm>
            <a:off x="7735774" y="3035900"/>
            <a:ext cx="570025" cy="288000"/>
            <a:chOff x="4060239" y="1591415"/>
            <a:chExt cx="540000" cy="288000"/>
          </a:xfrm>
        </p:grpSpPr>
        <p:sp>
          <p:nvSpPr>
            <p:cNvPr id="93" name="Rectangle 92"/>
            <p:cNvSpPr/>
            <p:nvPr/>
          </p:nvSpPr>
          <p:spPr>
            <a:xfrm>
              <a:off x="4114239" y="1591415"/>
              <a:ext cx="432000" cy="288000"/>
            </a:xfrm>
            <a:prstGeom prst="rect">
              <a:avLst/>
            </a:prstGeom>
            <a:solidFill>
              <a:schemeClr val="accent2">
                <a:lumMod val="60000"/>
                <a:lumOff val="40000"/>
              </a:schemeClr>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sz="1200">
                <a:solidFill>
                  <a:schemeClr val="bg1"/>
                </a:solidFill>
              </a:endParaRPr>
            </a:p>
          </p:txBody>
        </p:sp>
        <p:sp>
          <p:nvSpPr>
            <p:cNvPr id="94" name="Rectangle 93"/>
            <p:cNvSpPr/>
            <p:nvPr/>
          </p:nvSpPr>
          <p:spPr>
            <a:xfrm>
              <a:off x="4060239" y="1591415"/>
              <a:ext cx="540000" cy="288000"/>
            </a:xfrm>
            <a:prstGeom prst="rect">
              <a:avLst/>
            </a:prstGeom>
            <a:no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a:t>-6.14</a:t>
              </a:r>
            </a:p>
          </p:txBody>
        </p:sp>
      </p:grpSp>
      <p:grpSp>
        <p:nvGrpSpPr>
          <p:cNvPr id="95" name="Group 94"/>
          <p:cNvGrpSpPr/>
          <p:nvPr/>
        </p:nvGrpSpPr>
        <p:grpSpPr>
          <a:xfrm>
            <a:off x="7306625" y="4255100"/>
            <a:ext cx="732204" cy="288000"/>
            <a:chOff x="4060239" y="1591415"/>
            <a:chExt cx="540000" cy="288000"/>
          </a:xfrm>
        </p:grpSpPr>
        <p:sp>
          <p:nvSpPr>
            <p:cNvPr id="96" name="Rectangle 95"/>
            <p:cNvSpPr/>
            <p:nvPr/>
          </p:nvSpPr>
          <p:spPr>
            <a:xfrm>
              <a:off x="4114239" y="1591415"/>
              <a:ext cx="432000" cy="288000"/>
            </a:xfrm>
            <a:prstGeom prst="rect">
              <a:avLst/>
            </a:prstGeom>
            <a:solidFill>
              <a:schemeClr val="accent2">
                <a:lumMod val="60000"/>
                <a:lumOff val="40000"/>
              </a:schemeClr>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sz="1200">
                <a:solidFill>
                  <a:schemeClr val="bg1"/>
                </a:solidFill>
              </a:endParaRPr>
            </a:p>
          </p:txBody>
        </p:sp>
        <p:sp>
          <p:nvSpPr>
            <p:cNvPr id="97" name="Rectangle 96"/>
            <p:cNvSpPr/>
            <p:nvPr/>
          </p:nvSpPr>
          <p:spPr>
            <a:xfrm>
              <a:off x="4060239" y="1591415"/>
              <a:ext cx="540000" cy="288000"/>
            </a:xfrm>
            <a:prstGeom prst="rect">
              <a:avLst/>
            </a:prstGeom>
            <a:no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a:t>-14.96</a:t>
              </a:r>
            </a:p>
          </p:txBody>
        </p:sp>
      </p:grpSp>
    </p:spTree>
    <p:extLst>
      <p:ext uri="{BB962C8B-B14F-4D97-AF65-F5344CB8AC3E}">
        <p14:creationId xmlns:p14="http://schemas.microsoft.com/office/powerpoint/2010/main" val="31864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069DA35AA9EB1449B8BA23E7468505A" ma:contentTypeVersion="14" ma:contentTypeDescription="Crie um novo documento." ma:contentTypeScope="" ma:versionID="fe53521f5c93f92c847fa1cc90bdf1b3">
  <xsd:schema xmlns:xsd="http://www.w3.org/2001/XMLSchema" xmlns:xs="http://www.w3.org/2001/XMLSchema" xmlns:p="http://schemas.microsoft.com/office/2006/metadata/properties" xmlns:ns2="84cadb20-f434-4e5f-9402-565ce20de14c" xmlns:ns3="4da8803a-7baf-4372-8d93-5b4106986a8e" targetNamespace="http://schemas.microsoft.com/office/2006/metadata/properties" ma:root="true" ma:fieldsID="d442e4c26e179db2ec09cdb8d5aaa1c2" ns2:_="" ns3:_="">
    <xsd:import namespace="84cadb20-f434-4e5f-9402-565ce20de14c"/>
    <xsd:import namespace="4da8803a-7baf-4372-8d93-5b4106986a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Data"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adb20-f434-4e5f-9402-565ce20de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Data" ma:index="13" nillable="true" ma:displayName="Data" ma:format="DateOnly" ma:internalName="Data">
      <xsd:simpleType>
        <xsd:restriction base="dms:DateTime"/>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a8803a-7baf-4372-8d93-5b4106986a8e" elementFormDefault="qualified">
    <xsd:import namespace="http://schemas.microsoft.com/office/2006/documentManagement/types"/>
    <xsd:import namespace="http://schemas.microsoft.com/office/infopath/2007/PartnerControls"/>
    <xsd:element name="SharedWithUsers" ma:index="1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a xmlns="84cadb20-f434-4e5f-9402-565ce20de14c" xsi:nil="true"/>
  </documentManagement>
</p:properties>
</file>

<file path=customXml/itemProps1.xml><?xml version="1.0" encoding="utf-8"?>
<ds:datastoreItem xmlns:ds="http://schemas.openxmlformats.org/officeDocument/2006/customXml" ds:itemID="{330DD0B2-81B7-4A7B-A8B9-E33855C86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adb20-f434-4e5f-9402-565ce20de14c"/>
    <ds:schemaRef ds:uri="4da8803a-7baf-4372-8d93-5b4106986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456CD2-2493-42F9-96A3-B8DA05D55FB2}">
  <ds:schemaRefs>
    <ds:schemaRef ds:uri="http://schemas.microsoft.com/sharepoint/v3/contenttype/forms"/>
  </ds:schemaRefs>
</ds:datastoreItem>
</file>

<file path=customXml/itemProps3.xml><?xml version="1.0" encoding="utf-8"?>
<ds:datastoreItem xmlns:ds="http://schemas.openxmlformats.org/officeDocument/2006/customXml" ds:itemID="{4D369753-D426-4CE7-8FEC-28190D63E9A2}">
  <ds:schemaRefs>
    <ds:schemaRef ds:uri="http://purl.org/dc/dcmitype/"/>
    <ds:schemaRef ds:uri="2e8c896f-fd84-491a-bb16-fb60357350f9"/>
    <ds:schemaRef ds:uri="http://www.w3.org/XML/1998/namespace"/>
    <ds:schemaRef ds:uri="http://schemas.microsoft.com/office/2006/documentManagement/types"/>
    <ds:schemaRef ds:uri="http://schemas.microsoft.com/sharepoint/v4"/>
    <ds:schemaRef ds:uri="http://schemas.microsoft.com/office/2006/metadata/properties"/>
    <ds:schemaRef ds:uri="http://purl.org/dc/terms/"/>
    <ds:schemaRef ds:uri="http://schemas.microsoft.com/sharepoint/v3"/>
    <ds:schemaRef ds:uri="http://purl.org/dc/elements/1.1/"/>
    <ds:schemaRef ds:uri="http://schemas.microsoft.com/office/infopath/2007/PartnerControls"/>
    <ds:schemaRef ds:uri="http://schemas.openxmlformats.org/package/2006/metadata/core-properties"/>
    <ds:schemaRef ds:uri="019b310f-9766-4173-a406-d30f26a03c52"/>
    <ds:schemaRef ds:uri="84cadb20-f434-4e5f-9402-565ce20de14c"/>
  </ds:schemaRefs>
</ds:datastoreItem>
</file>

<file path=docProps/app.xml><?xml version="1.0" encoding="utf-8"?>
<Properties xmlns="http://schemas.openxmlformats.org/officeDocument/2006/extended-properties" xmlns:vt="http://schemas.openxmlformats.org/officeDocument/2006/docPropsVTypes">
  <Template>2007-2010 Widescreen Template.potx</Template>
  <TotalTime>32535</TotalTime>
  <Words>2716</Words>
  <Application>Microsoft Office PowerPoint</Application>
  <PresentationFormat>Apresentação na tela (16:9)</PresentationFormat>
  <Paragraphs>1212</Paragraphs>
  <Slides>35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arialCalibri</vt:lpstr>
      <vt:lpstr>Calibri</vt:lpstr>
      <vt:lpstr>tahoma, sans-serif</vt:lpstr>
      <vt:lpstr>Nielsen Widescreen Texture 1</vt:lpstr>
      <vt:lpstr>PPRODUCTION AND SALES OF THE BRAZILIAN PUBLISHING SECTOR </vt:lpstr>
      <vt:lpstr>PRODUCTION AND SALES OF THE
BRAZILIAN EDITORIAL SECTOR</vt:lpstr>
      <vt:lpstr>Apresentação do PowerPoint</vt:lpstr>
      <vt:lpstr>Apresentação do PowerPoint</vt:lpstr>
      <vt:lpstr>Sector production</vt:lpstr>
      <vt:lpstr>Sector production</vt:lpstr>
      <vt:lpstr>Apresentação do PowerPoint</vt:lpstr>
      <vt:lpstr>Sector SALES</vt:lpstr>
      <vt:lpstr>Sector SALES</vt:lpstr>
      <vt:lpstr>SALES to the market</vt:lpstr>
      <vt:lpstr>SALES to the government</vt:lpstr>
      <vt:lpstr>SECTOR SUMMARY</vt:lpstr>
      <vt:lpstr>SECTOR SUMMARY</vt:lpstr>
      <vt:lpstr>Apresentação do PowerPoint</vt:lpstr>
      <vt:lpstr>DISTRIBUTION CHANNELS</vt:lpstr>
      <vt:lpstr>DISTRIBUTION CHANNELS</vt:lpstr>
      <vt:lpstr>Apresentação do PowerPoint</vt:lpstr>
      <vt:lpstr>SUBSECTORS – DIDACTICS</vt:lpstr>
      <vt:lpstr>DISTRIBUTION CHANNELS Didactics</vt:lpstr>
      <vt:lpstr>SUBSECTORS – OBRAS GERAIS</vt:lpstr>
      <vt:lpstr>DISTRIBUTION CHANNELS  general works</vt:lpstr>
      <vt:lpstr>SUBSECTORS – RELIGIOUS</vt:lpstr>
      <vt:lpstr>RELIGIOUS DISTRIBUTION CHANNELS</vt:lpstr>
      <vt:lpstr>SUBSECTORS – CTP</vt:lpstr>
      <vt:lpstr>DISTRIBUTION CHANNELS ctp</vt:lpstr>
      <vt:lpstr>Apresentação do PowerPoint</vt:lpstr>
      <vt:lpstr>Apresentação do PowerPoint</vt:lpstr>
      <vt:lpstr>Methodology</vt:lpstr>
      <vt:lpstr>PRODUCTION</vt:lpstr>
      <vt:lpstr>PRODUCTION</vt:lpstr>
      <vt:lpstr>THEMATIC</vt:lpstr>
      <vt:lpstr>SALES</vt:lpstr>
      <vt:lpstr>SALES</vt:lpstr>
      <vt:lpstr>CHANNELS</vt:lpstr>
      <vt:lpstr>CHANNELS</vt:lpstr>
    </vt:vector>
  </TitlesOfParts>
  <Company>Nielsen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Widescreen Template</dc:title>
  <dc:creator>Sepulveda, Dolores</dc:creator>
  <cp:lastModifiedBy>Fernanda Dantas</cp:lastModifiedBy>
  <cp:revision>896</cp:revision>
  <cp:lastPrinted>2017-03-20T23:43:24Z</cp:lastPrinted>
  <dcterms:created xsi:type="dcterms:W3CDTF">2015-04-02T15:42:28Z</dcterms:created>
  <dcterms:modified xsi:type="dcterms:W3CDTF">2021-10-13T15:26:22Z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0x0101003069DA35AA9EB1449B8BA23E7468505A</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